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4"/>
    <p:sldMasterId id="2147483669" r:id="rId5"/>
  </p:sldMasterIdLst>
  <p:notesMasterIdLst>
    <p:notesMasterId r:id="rId10"/>
  </p:notesMasterIdLst>
  <p:handoutMasterIdLst>
    <p:handoutMasterId r:id="rId11"/>
  </p:handoutMasterIdLst>
  <p:sldIdLst>
    <p:sldId id="286" r:id="rId6"/>
    <p:sldId id="322" r:id="rId7"/>
    <p:sldId id="349" r:id="rId8"/>
    <p:sldId id="361" r:id="rId9"/>
  </p:sldIdLst>
  <p:sldSz cx="9906000" cy="6858000" type="A4"/>
  <p:notesSz cx="9944100" cy="68056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18">
          <p15:clr>
            <a:srgbClr val="A4A3A4"/>
          </p15:clr>
        </p15:guide>
        <p15:guide id="2" orient="horz" pos="1026">
          <p15:clr>
            <a:srgbClr val="A4A3A4"/>
          </p15:clr>
        </p15:guide>
        <p15:guide id="3" orient="horz" pos="3566">
          <p15:clr>
            <a:srgbClr val="A4A3A4"/>
          </p15:clr>
        </p15:guide>
        <p15:guide id="4" pos="295">
          <p15:clr>
            <a:srgbClr val="A4A3A4"/>
          </p15:clr>
        </p15:guide>
        <p15:guide id="5" pos="4513">
          <p15:clr>
            <a:srgbClr val="A4A3A4"/>
          </p15:clr>
        </p15:guide>
        <p15:guide id="6" pos="320">
          <p15:clr>
            <a:srgbClr val="A4A3A4"/>
          </p15:clr>
        </p15:guide>
        <p15:guide id="7" pos="488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32" userDrawn="1">
          <p15:clr>
            <a:srgbClr val="A4A3A4"/>
          </p15:clr>
        </p15:guide>
        <p15:guide id="2" pos="2144" userDrawn="1">
          <p15:clr>
            <a:srgbClr val="A4A3A4"/>
          </p15:clr>
        </p15:guide>
        <p15:guide id="3" orient="horz" pos="2144">
          <p15:clr>
            <a:srgbClr val="A4A3A4"/>
          </p15:clr>
        </p15:guide>
        <p15:guide id="4" pos="3133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831" autoAdjust="0"/>
    <p:restoredTop sz="99808" autoAdjust="0"/>
  </p:normalViewPr>
  <p:slideViewPr>
    <p:cSldViewPr showGuides="1">
      <p:cViewPr varScale="1">
        <p:scale>
          <a:sx n="122" d="100"/>
          <a:sy n="122" d="100"/>
        </p:scale>
        <p:origin x="480" y="72"/>
      </p:cViewPr>
      <p:guideLst>
        <p:guide orient="horz" pos="618"/>
        <p:guide orient="horz" pos="1026"/>
        <p:guide orient="horz" pos="3566"/>
        <p:guide pos="295"/>
        <p:guide pos="4513"/>
        <p:guide pos="320"/>
        <p:guide pos="4889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2" d="100"/>
          <a:sy n="82" d="100"/>
        </p:scale>
        <p:origin x="-2424" y="-96"/>
      </p:cViewPr>
      <p:guideLst>
        <p:guide orient="horz" pos="3132"/>
        <p:guide pos="2144"/>
        <p:guide orient="horz" pos="2144"/>
        <p:guide pos="3133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handoutMaster" Target="handoutMasters/handoutMaster1.xml"/><Relationship Id="rId5" Type="http://schemas.openxmlformats.org/officeDocument/2006/relationships/slideMaster" Target="slideMasters/slideMaster2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4309110" cy="34028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632689" y="0"/>
            <a:ext cx="4309110" cy="34028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9E3216-7165-4712-B62D-2801DA7C729F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6464151"/>
            <a:ext cx="4309110" cy="34028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632689" y="6464151"/>
            <a:ext cx="4309110" cy="34028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6F1003-251C-4222-8533-F2CA5A45BCB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7529880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4309110" cy="34028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632689" y="0"/>
            <a:ext cx="4309110" cy="34028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71D57CA-AD60-434A-97A3-CA064EF4FFC8}" type="datetimeFigureOut">
              <a:rPr lang="en-US" smtClean="0"/>
              <a:pPr/>
              <a:t>2/19/2021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130550" y="511175"/>
            <a:ext cx="3686175" cy="25511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94411" y="3232667"/>
            <a:ext cx="7955279" cy="306252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6464151"/>
            <a:ext cx="4309110" cy="34028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632689" y="6464151"/>
            <a:ext cx="4309110" cy="34028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E0AD48-B5AA-4689-B4A2-D3E0DFDF7B42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39759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02458" y="2143117"/>
            <a:ext cx="7358962" cy="1470025"/>
          </a:xfrm>
          <a:prstGeom prst="rect">
            <a:avLst/>
          </a:prstGeom>
        </p:spPr>
        <p:txBody>
          <a:bodyPr anchor="b"/>
          <a:lstStyle>
            <a:lvl1pPr>
              <a:defRPr sz="36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02458" y="3571876"/>
            <a:ext cx="7358962" cy="857256"/>
          </a:xfrm>
        </p:spPr>
        <p:txBody>
          <a:bodyPr>
            <a:normAutofit/>
          </a:bodyPr>
          <a:lstStyle>
            <a:lvl1pPr marL="0" indent="0" algn="l">
              <a:buNone/>
              <a:defRPr sz="2400"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ew section titl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77342" y="2919414"/>
            <a:ext cx="7384078" cy="738187"/>
          </a:xfrm>
        </p:spPr>
        <p:txBody>
          <a:bodyPr/>
          <a:lstStyle>
            <a:lvl1pPr>
              <a:buNone/>
              <a:defRPr sz="2400"/>
            </a:lvl1pPr>
          </a:lstStyle>
          <a:p>
            <a:r>
              <a:rPr lang="en-AU" dirty="0"/>
              <a:t>Sub-heading title</a:t>
            </a:r>
          </a:p>
        </p:txBody>
      </p:sp>
      <p:sp>
        <p:nvSpPr>
          <p:cNvPr id="6" name="Title 1"/>
          <p:cNvSpPr>
            <a:spLocks noGrp="1"/>
          </p:cNvSpPr>
          <p:nvPr>
            <p:ph type="ctrTitle"/>
          </p:nvPr>
        </p:nvSpPr>
        <p:spPr>
          <a:xfrm>
            <a:off x="386921" y="1628775"/>
            <a:ext cx="7374499" cy="1269986"/>
          </a:xfrm>
          <a:prstGeom prst="rect">
            <a:avLst/>
          </a:prstGeom>
        </p:spPr>
        <p:txBody>
          <a:bodyPr anchor="b"/>
          <a:lstStyle>
            <a:lvl1pPr>
              <a:defRPr sz="3600">
                <a:solidFill>
                  <a:schemeClr val="accent3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ew section title 1 +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367109" y="527475"/>
            <a:ext cx="7374499" cy="552471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accent3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/>
              <a:t>New section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921" y="1628776"/>
            <a:ext cx="7374499" cy="4014803"/>
          </a:xfrm>
        </p:spPr>
        <p:txBody>
          <a:bodyPr>
            <a:normAutofit/>
          </a:bodyPr>
          <a:lstStyle>
            <a:lvl1pPr marL="0" indent="0">
              <a:defRPr sz="1800">
                <a:latin typeface="Arial" pitchFamily="34" charset="0"/>
                <a:cs typeface="Arial" pitchFamily="34" charset="0"/>
              </a:defRPr>
            </a:lvl1pPr>
            <a:lvl2pPr>
              <a:defRPr sz="1800">
                <a:latin typeface="Arial" pitchFamily="34" charset="0"/>
                <a:cs typeface="Arial" pitchFamily="34" charset="0"/>
              </a:defRPr>
            </a:lvl2pPr>
            <a:lvl3pPr>
              <a:defRPr sz="1600">
                <a:latin typeface="Arial" pitchFamily="34" charset="0"/>
                <a:cs typeface="Arial" pitchFamily="34" charset="0"/>
              </a:defRPr>
            </a:lvl3pPr>
            <a:lvl4pPr>
              <a:defRPr sz="1400">
                <a:latin typeface="Arial" pitchFamily="34" charset="0"/>
                <a:cs typeface="Arial" pitchFamily="34" charset="0"/>
              </a:defRPr>
            </a:lvl4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ew section title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77342" y="2919414"/>
            <a:ext cx="7384078" cy="738187"/>
          </a:xfrm>
        </p:spPr>
        <p:txBody>
          <a:bodyPr/>
          <a:lstStyle>
            <a:lvl1pPr>
              <a:buNone/>
              <a:defRPr sz="2400"/>
            </a:lvl1pPr>
          </a:lstStyle>
          <a:p>
            <a:r>
              <a:rPr lang="en-AU" dirty="0"/>
              <a:t>Sub-heading title</a:t>
            </a:r>
          </a:p>
        </p:txBody>
      </p:sp>
      <p:sp>
        <p:nvSpPr>
          <p:cNvPr id="6" name="Title 1"/>
          <p:cNvSpPr>
            <a:spLocks noGrp="1"/>
          </p:cNvSpPr>
          <p:nvPr>
            <p:ph type="ctrTitle"/>
          </p:nvPr>
        </p:nvSpPr>
        <p:spPr>
          <a:xfrm>
            <a:off x="386921" y="1628776"/>
            <a:ext cx="7374499" cy="1300159"/>
          </a:xfrm>
          <a:prstGeom prst="rect">
            <a:avLst/>
          </a:prstGeom>
        </p:spPr>
        <p:txBody>
          <a:bodyPr anchor="b"/>
          <a:lstStyle>
            <a:lvl1pPr>
              <a:defRPr sz="3600">
                <a:solidFill>
                  <a:schemeClr val="accent4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ew section title 2 +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367109" y="527475"/>
            <a:ext cx="7374499" cy="552471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accent4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/>
              <a:t>New section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921" y="1628776"/>
            <a:ext cx="7374499" cy="4014803"/>
          </a:xfrm>
        </p:spPr>
        <p:txBody>
          <a:bodyPr>
            <a:normAutofit/>
          </a:bodyPr>
          <a:lstStyle>
            <a:lvl1pPr marL="0" indent="0">
              <a:defRPr sz="1800">
                <a:latin typeface="Arial" pitchFamily="34" charset="0"/>
                <a:cs typeface="Arial" pitchFamily="34" charset="0"/>
              </a:defRPr>
            </a:lvl1pPr>
            <a:lvl2pPr>
              <a:defRPr sz="1800">
                <a:latin typeface="Arial" pitchFamily="34" charset="0"/>
                <a:cs typeface="Arial" pitchFamily="34" charset="0"/>
              </a:defRPr>
            </a:lvl2pPr>
            <a:lvl3pPr>
              <a:defRPr sz="1600">
                <a:latin typeface="Arial" pitchFamily="34" charset="0"/>
                <a:cs typeface="Arial" pitchFamily="34" charset="0"/>
              </a:defRPr>
            </a:lvl3pPr>
            <a:lvl4pPr>
              <a:defRPr sz="1400">
                <a:latin typeface="Arial" pitchFamily="34" charset="0"/>
                <a:cs typeface="Arial" pitchFamily="34" charset="0"/>
              </a:defRPr>
            </a:lvl4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ew section title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77342" y="2919414"/>
            <a:ext cx="7424341" cy="738187"/>
          </a:xfrm>
        </p:spPr>
        <p:txBody>
          <a:bodyPr/>
          <a:lstStyle>
            <a:lvl1pPr>
              <a:buNone/>
              <a:defRPr sz="2400"/>
            </a:lvl1pPr>
          </a:lstStyle>
          <a:p>
            <a:r>
              <a:rPr lang="en-AU" dirty="0"/>
              <a:t>Sub-heading title</a:t>
            </a:r>
          </a:p>
        </p:txBody>
      </p:sp>
      <p:sp>
        <p:nvSpPr>
          <p:cNvPr id="6" name="Title 1"/>
          <p:cNvSpPr>
            <a:spLocks noGrp="1"/>
          </p:cNvSpPr>
          <p:nvPr>
            <p:ph type="ctrTitle"/>
          </p:nvPr>
        </p:nvSpPr>
        <p:spPr>
          <a:xfrm>
            <a:off x="386921" y="1458910"/>
            <a:ext cx="7374499" cy="1470025"/>
          </a:xfrm>
          <a:prstGeom prst="rect">
            <a:avLst/>
          </a:prstGeom>
        </p:spPr>
        <p:txBody>
          <a:bodyPr anchor="b"/>
          <a:lstStyle>
            <a:lvl1pPr>
              <a:defRPr sz="3600">
                <a:solidFill>
                  <a:schemeClr val="accent5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ew section title 3 +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377015" y="527475"/>
            <a:ext cx="7374499" cy="552471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accent5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/>
              <a:t>New section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921" y="1628776"/>
            <a:ext cx="7374499" cy="4014803"/>
          </a:xfrm>
        </p:spPr>
        <p:txBody>
          <a:bodyPr>
            <a:normAutofit/>
          </a:bodyPr>
          <a:lstStyle>
            <a:lvl1pPr marL="0" indent="0">
              <a:defRPr sz="1800">
                <a:latin typeface="Arial" pitchFamily="34" charset="0"/>
                <a:cs typeface="Arial" pitchFamily="34" charset="0"/>
              </a:defRPr>
            </a:lvl1pPr>
            <a:lvl2pPr>
              <a:defRPr sz="1800">
                <a:latin typeface="Arial" pitchFamily="34" charset="0"/>
                <a:cs typeface="Arial" pitchFamily="34" charset="0"/>
              </a:defRPr>
            </a:lvl2pPr>
            <a:lvl3pPr>
              <a:defRPr sz="1600">
                <a:latin typeface="Arial" pitchFamily="34" charset="0"/>
                <a:cs typeface="Arial" pitchFamily="34" charset="0"/>
              </a:defRPr>
            </a:lvl3pPr>
            <a:lvl4pPr>
              <a:defRPr sz="1400">
                <a:latin typeface="Arial" pitchFamily="34" charset="0"/>
                <a:cs typeface="Arial" pitchFamily="34" charset="0"/>
              </a:defRPr>
            </a:lvl4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6727729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1122250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2934467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166605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7015" y="527475"/>
            <a:ext cx="7374499" cy="552471"/>
          </a:xfrm>
          <a:prstGeom prst="rect">
            <a:avLst/>
          </a:prstGeom>
        </p:spPr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921" y="1628776"/>
            <a:ext cx="7374499" cy="4014803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latin typeface="Arial" pitchFamily="34" charset="0"/>
                <a:cs typeface="Arial" pitchFamily="34" charset="0"/>
              </a:defRPr>
            </a:lvl1pPr>
            <a:lvl2pPr>
              <a:defRPr sz="1800">
                <a:latin typeface="Arial" pitchFamily="34" charset="0"/>
                <a:cs typeface="Arial" pitchFamily="34" charset="0"/>
              </a:defRPr>
            </a:lvl2pPr>
            <a:lvl3pPr>
              <a:defRPr sz="1600">
                <a:latin typeface="Arial" pitchFamily="34" charset="0"/>
                <a:cs typeface="Arial" pitchFamily="34" charset="0"/>
              </a:defRPr>
            </a:lvl3pPr>
            <a:lvl4pPr>
              <a:defRPr sz="1400">
                <a:latin typeface="Arial" pitchFamily="34" charset="0"/>
                <a:cs typeface="Arial" pitchFamily="34" charset="0"/>
              </a:defRPr>
            </a:lvl4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0199797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48087764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0353182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4953777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70150016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6966694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798303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 and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Content Placeholder 2"/>
          <p:cNvSpPr>
            <a:spLocks noGrp="1"/>
          </p:cNvSpPr>
          <p:nvPr>
            <p:ph idx="11"/>
          </p:nvPr>
        </p:nvSpPr>
        <p:spPr>
          <a:xfrm>
            <a:off x="4720827" y="1628776"/>
            <a:ext cx="4665808" cy="4014803"/>
          </a:xfrm>
        </p:spPr>
        <p:txBody>
          <a:bodyPr>
            <a:normAutofit/>
          </a:bodyPr>
          <a:lstStyle>
            <a:lvl1pPr marL="0" indent="0">
              <a:buNone/>
              <a:defRPr sz="1800" baseline="0">
                <a:latin typeface="Arial" pitchFamily="34" charset="0"/>
                <a:cs typeface="Arial" pitchFamily="34" charset="0"/>
              </a:defRPr>
            </a:lvl1pPr>
            <a:lvl2pPr>
              <a:defRPr sz="1800">
                <a:latin typeface="Arial" pitchFamily="34" charset="0"/>
                <a:cs typeface="Arial" pitchFamily="34" charset="0"/>
              </a:defRPr>
            </a:lvl2pPr>
            <a:lvl3pPr>
              <a:defRPr sz="1600">
                <a:latin typeface="Arial" pitchFamily="34" charset="0"/>
                <a:cs typeface="Arial" pitchFamily="34" charset="0"/>
              </a:defRPr>
            </a:lvl3pPr>
            <a:lvl4pPr>
              <a:defRPr sz="1400">
                <a:latin typeface="Arial" pitchFamily="34" charset="0"/>
                <a:cs typeface="Arial" pitchFamily="34" charset="0"/>
              </a:defRPr>
            </a:lvl4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7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386923" y="1628775"/>
            <a:ext cx="3864403" cy="403225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chemeClr val="accent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Click to edit text 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bject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Content Placeholder 2"/>
          <p:cNvSpPr>
            <a:spLocks noGrp="1"/>
          </p:cNvSpPr>
          <p:nvPr>
            <p:ph idx="11"/>
          </p:nvPr>
        </p:nvSpPr>
        <p:spPr>
          <a:xfrm>
            <a:off x="507340" y="1646223"/>
            <a:ext cx="7254081" cy="4014803"/>
          </a:xfrm>
        </p:spPr>
        <p:txBody>
          <a:bodyPr>
            <a:normAutofit/>
          </a:bodyPr>
          <a:lstStyle>
            <a:lvl1pPr marL="0" indent="0">
              <a:buNone/>
              <a:defRPr sz="1800" baseline="0">
                <a:latin typeface="Arial" pitchFamily="34" charset="0"/>
                <a:cs typeface="Arial" pitchFamily="34" charset="0"/>
              </a:defRPr>
            </a:lvl1pPr>
            <a:lvl2pPr>
              <a:defRPr sz="1800">
                <a:latin typeface="Arial" pitchFamily="34" charset="0"/>
                <a:cs typeface="Arial" pitchFamily="34" charset="0"/>
              </a:defRPr>
            </a:lvl2pPr>
            <a:lvl3pPr>
              <a:defRPr sz="1600">
                <a:latin typeface="Arial" pitchFamily="34" charset="0"/>
                <a:cs typeface="Arial" pitchFamily="34" charset="0"/>
              </a:defRPr>
            </a:lvl3pPr>
            <a:lvl4pPr>
              <a:defRPr sz="1400">
                <a:latin typeface="Arial" pitchFamily="34" charset="0"/>
                <a:cs typeface="Arial" pitchFamily="34" charset="0"/>
              </a:defRPr>
            </a:lvl4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371505" y="532944"/>
            <a:ext cx="7389915" cy="53860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 pictur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921" y="541384"/>
            <a:ext cx="7374499" cy="566738"/>
          </a:xfrm>
          <a:prstGeom prst="rect">
            <a:avLst/>
          </a:prstGeom>
        </p:spPr>
        <p:txBody>
          <a:bodyPr anchor="b"/>
          <a:lstStyle>
            <a:lvl1pPr algn="l">
              <a:defRPr sz="32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07340" y="1628775"/>
            <a:ext cx="7254080" cy="4032250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921" y="541384"/>
            <a:ext cx="7374499" cy="566738"/>
          </a:xfrm>
          <a:prstGeom prst="rect">
            <a:avLst/>
          </a:prstGeom>
        </p:spPr>
        <p:txBody>
          <a:bodyPr anchor="b"/>
          <a:lstStyle>
            <a:lvl1pPr algn="l">
              <a:defRPr sz="32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07340" y="1628776"/>
            <a:ext cx="2325776" cy="19431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Picture Placeholder 2"/>
          <p:cNvSpPr>
            <a:spLocks noGrp="1"/>
          </p:cNvSpPr>
          <p:nvPr>
            <p:ph type="pic" idx="16"/>
          </p:nvPr>
        </p:nvSpPr>
        <p:spPr>
          <a:xfrm>
            <a:off x="2984462" y="1628776"/>
            <a:ext cx="2325776" cy="19431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11" name="Picture Placeholder 2"/>
          <p:cNvSpPr>
            <a:spLocks noGrp="1"/>
          </p:cNvSpPr>
          <p:nvPr>
            <p:ph type="pic" idx="17"/>
          </p:nvPr>
        </p:nvSpPr>
        <p:spPr>
          <a:xfrm>
            <a:off x="5435644" y="1628776"/>
            <a:ext cx="2325776" cy="19431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12" name="Picture Placeholder 2"/>
          <p:cNvSpPr>
            <a:spLocks noGrp="1"/>
          </p:cNvSpPr>
          <p:nvPr>
            <p:ph type="pic" idx="18"/>
          </p:nvPr>
        </p:nvSpPr>
        <p:spPr>
          <a:xfrm>
            <a:off x="507339" y="3708781"/>
            <a:ext cx="2325776" cy="19431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13" name="Picture Placeholder 2"/>
          <p:cNvSpPr>
            <a:spLocks noGrp="1"/>
          </p:cNvSpPr>
          <p:nvPr>
            <p:ph type="pic" idx="19"/>
          </p:nvPr>
        </p:nvSpPr>
        <p:spPr>
          <a:xfrm>
            <a:off x="2980454" y="3705609"/>
            <a:ext cx="2325776" cy="19431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14" name="Picture Placeholder 2"/>
          <p:cNvSpPr>
            <a:spLocks noGrp="1"/>
          </p:cNvSpPr>
          <p:nvPr>
            <p:ph type="pic" idx="20"/>
          </p:nvPr>
        </p:nvSpPr>
        <p:spPr>
          <a:xfrm>
            <a:off x="5435644" y="3708781"/>
            <a:ext cx="2325776" cy="19431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 and 1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921" y="629909"/>
            <a:ext cx="7374499" cy="476267"/>
          </a:xfrm>
          <a:prstGeom prst="rect">
            <a:avLst/>
          </a:prstGeom>
        </p:spPr>
        <p:txBody>
          <a:bodyPr anchor="b"/>
          <a:lstStyle>
            <a:lvl1pPr algn="l">
              <a:defRPr sz="32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435461" y="1628775"/>
            <a:ext cx="2963202" cy="4032250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386923" y="1628775"/>
            <a:ext cx="5572163" cy="403225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chemeClr val="accent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Click to edit text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 and 2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921" y="541384"/>
            <a:ext cx="7374499" cy="566738"/>
          </a:xfrm>
          <a:prstGeom prst="rect">
            <a:avLst/>
          </a:prstGeom>
        </p:spPr>
        <p:txBody>
          <a:bodyPr anchor="b"/>
          <a:lstStyle>
            <a:lvl1pPr algn="l">
              <a:defRPr sz="32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435460" y="1628776"/>
            <a:ext cx="2963202" cy="19431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386922" y="1628775"/>
            <a:ext cx="5580755" cy="403225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chemeClr val="accent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Click to edit text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Picture Placeholder 2"/>
          <p:cNvSpPr>
            <a:spLocks noGrp="1"/>
          </p:cNvSpPr>
          <p:nvPr>
            <p:ph type="pic" idx="13"/>
          </p:nvPr>
        </p:nvSpPr>
        <p:spPr>
          <a:xfrm>
            <a:off x="6435460" y="3714753"/>
            <a:ext cx="2963202" cy="1928826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3" name="Rectangle 2"/>
          <p:cNvSpPr/>
          <p:nvPr userDrawn="1"/>
        </p:nvSpPr>
        <p:spPr>
          <a:xfrm>
            <a:off x="0" y="0"/>
            <a:ext cx="9906000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image" Target="../media/image1.jpg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18.xml"/><Relationship Id="rId7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7.xml"/><Relationship Id="rId1" Type="http://schemas.openxmlformats.org/officeDocument/2006/relationships/slideLayout" Target="../slideLayouts/slideLayout16.xml"/><Relationship Id="rId6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5.xml"/><Relationship Id="rId4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7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3328" y="1600201"/>
            <a:ext cx="7368093" cy="404337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822558" y="1"/>
            <a:ext cx="69648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DB7DC1-6DFD-4804-B81B-5AD5FA16258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1505" y="532944"/>
            <a:ext cx="7389915" cy="53860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  <a:endParaRPr lang="en-AU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5" r:id="rId3"/>
    <p:sldLayoutId id="2147483666" r:id="rId4"/>
    <p:sldLayoutId id="2147483667" r:id="rId5"/>
    <p:sldLayoutId id="2147483668" r:id="rId6"/>
    <p:sldLayoutId id="2147483657" r:id="rId7"/>
    <p:sldLayoutId id="2147483658" r:id="rId8"/>
    <p:sldLayoutId id="2147483655" r:id="rId9"/>
    <p:sldLayoutId id="2147483659" r:id="rId10"/>
    <p:sldLayoutId id="2147483660" r:id="rId11"/>
    <p:sldLayoutId id="2147483661" r:id="rId12"/>
    <p:sldLayoutId id="2147483662" r:id="rId13"/>
    <p:sldLayoutId id="2147483663" r:id="rId14"/>
    <p:sldLayoutId id="2147483664" r:id="rId15"/>
  </p:sldLayoutIdLst>
  <p:hf hdr="0" ftr="0" dt="0"/>
  <p:txStyles>
    <p:titleStyle>
      <a:lvl1pPr algn="l" defTabSz="914400" rtl="0" eaLnBrk="1" latinLnBrk="0" hangingPunct="1">
        <a:spcBef>
          <a:spcPct val="0"/>
        </a:spcBef>
        <a:buNone/>
        <a:defRPr sz="3200" kern="1200">
          <a:solidFill>
            <a:schemeClr val="tx2"/>
          </a:solidFill>
          <a:latin typeface="Arial" pitchFamily="34" charset="0"/>
          <a:ea typeface="+mj-ea"/>
          <a:cs typeface="Arial" pitchFamily="34" charset="0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buFont typeface="Arial" pitchFamily="34" charset="0"/>
        <a:buNone/>
        <a:tabLst/>
        <a:defRPr sz="1800" kern="1200">
          <a:solidFill>
            <a:schemeClr val="accent2"/>
          </a:solidFill>
          <a:latin typeface="+mn-lt"/>
          <a:ea typeface="+mn-ea"/>
          <a:cs typeface="+mn-cs"/>
        </a:defRPr>
      </a:lvl1pPr>
      <a:lvl2pPr marL="530225" indent="-173038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Calibri" pitchFamily="34" charset="0"/>
        <a:buChar char="–"/>
        <a:defRPr sz="1600" kern="1200">
          <a:solidFill>
            <a:schemeClr val="accent2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Wingdings" pitchFamily="2" charset="2"/>
        <a:buChar char="§"/>
        <a:defRPr sz="1400" kern="1200">
          <a:solidFill>
            <a:schemeClr val="accent2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None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230B18-B929-44AF-AB60-DFFD57B8B410}" type="datetimeFigureOut">
              <a:rPr lang="en-GB" smtClean="0"/>
              <a:t>19/02/2021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9A7771-BC95-4F23-A5AC-21C46734620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122674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02459" y="2143118"/>
            <a:ext cx="8606992" cy="2005963"/>
          </a:xfrm>
        </p:spPr>
        <p:txBody>
          <a:bodyPr/>
          <a:lstStyle/>
          <a:p>
            <a:pPr algn="ctr"/>
            <a:r>
              <a:rPr lang="en-US" dirty="0"/>
              <a:t/>
            </a:r>
            <a:br>
              <a:rPr lang="en-US" dirty="0"/>
            </a:br>
            <a:r>
              <a:rPr lang="en-US" dirty="0"/>
              <a:t/>
            </a:r>
            <a:br>
              <a:rPr lang="en-US" dirty="0"/>
            </a:br>
            <a:r>
              <a:rPr lang="en-US" dirty="0"/>
              <a:t>Impact Framework </a:t>
            </a:r>
            <a:br>
              <a:rPr lang="en-US" dirty="0"/>
            </a:br>
            <a:r>
              <a:rPr lang="en-US" dirty="0"/>
              <a:t>for the Alliance for </a:t>
            </a:r>
            <a:r>
              <a:rPr lang="en-US" dirty="0" smtClean="0"/>
              <a:t>Action initiatives</a:t>
            </a:r>
            <a:br>
              <a:rPr lang="en-US" dirty="0" smtClean="0"/>
            </a:br>
            <a:r>
              <a:rPr lang="en-US" sz="2800" dirty="0" smtClean="0"/>
              <a:t>(Nov </a:t>
            </a:r>
            <a:r>
              <a:rPr lang="en-US" sz="2800" dirty="0" smtClean="0"/>
              <a:t>2020)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7015" y="527475"/>
            <a:ext cx="8944470" cy="453254"/>
          </a:xfrm>
        </p:spPr>
        <p:txBody>
          <a:bodyPr/>
          <a:lstStyle/>
          <a:p>
            <a:r>
              <a:rPr lang="en-GB" sz="2400" dirty="0"/>
              <a:t> A4A: Theory of Change – impact goal and targeted outcomes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7015" y="1124744"/>
            <a:ext cx="9142029" cy="5256584"/>
          </a:xfrm>
        </p:spPr>
        <p:txBody>
          <a:bodyPr>
            <a:normAutofit/>
          </a:bodyPr>
          <a:lstStyle/>
          <a:p>
            <a:pPr algn="just"/>
            <a:endParaRPr lang="en-US" dirty="0">
              <a:solidFill>
                <a:schemeClr val="tx2">
                  <a:lumMod val="75000"/>
                </a:schemeClr>
              </a:solidFill>
            </a:endParaRPr>
          </a:p>
          <a:p>
            <a:pPr algn="just"/>
            <a:endParaRPr lang="en-US" dirty="0">
              <a:solidFill>
                <a:schemeClr val="tx2">
                  <a:lumMod val="75000"/>
                </a:schemeClr>
              </a:solidFill>
            </a:endParaRPr>
          </a:p>
          <a:p>
            <a:pPr algn="just"/>
            <a:endParaRPr lang="en-US" dirty="0">
              <a:solidFill>
                <a:schemeClr val="tx2">
                  <a:lumMod val="75000"/>
                </a:schemeClr>
              </a:solidFill>
            </a:endParaRPr>
          </a:p>
          <a:p>
            <a:pPr algn="just"/>
            <a:endParaRPr lang="en-US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350489" y="1916832"/>
            <a:ext cx="1638182" cy="674538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 fontScale="92500" lnSpcReduction="20000"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b="1" dirty="0">
              <a:solidFill>
                <a:srgbClr val="1582C2"/>
              </a:solidFill>
            </a:endParaRPr>
          </a:p>
          <a:p>
            <a:pPr algn="ctr"/>
            <a:r>
              <a:rPr lang="en-US" b="1" dirty="0">
                <a:solidFill>
                  <a:srgbClr val="1582C2"/>
                </a:solidFill>
              </a:rPr>
              <a:t>IMPACT</a:t>
            </a:r>
          </a:p>
          <a:p>
            <a:pPr marL="285750" indent="-285750" algn="just">
              <a:buFont typeface="Arial"/>
              <a:buChar char="•"/>
            </a:pPr>
            <a:endParaRPr lang="en-US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2690749" y="1916832"/>
            <a:ext cx="6630736" cy="674538"/>
          </a:xfrm>
          <a:prstGeom prst="round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400" dirty="0">
                <a:solidFill>
                  <a:schemeClr val="tx2">
                    <a:lumMod val="75000"/>
                  </a:schemeClr>
                </a:solidFill>
              </a:rPr>
              <a:t>Improve livelihoods of smallholder farmers and workers</a:t>
            </a:r>
          </a:p>
        </p:txBody>
      </p:sp>
      <p:sp>
        <p:nvSpPr>
          <p:cNvPr id="8" name="Content Placeholder 2"/>
          <p:cNvSpPr txBox="1">
            <a:spLocks/>
          </p:cNvSpPr>
          <p:nvPr/>
        </p:nvSpPr>
        <p:spPr>
          <a:xfrm>
            <a:off x="2690749" y="5805264"/>
            <a:ext cx="1482165" cy="576064"/>
          </a:xfrm>
          <a:prstGeom prst="roundRect">
            <a:avLst/>
          </a:prstGeom>
          <a:solidFill>
            <a:srgbClr val="86CAF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dirty="0">
                <a:solidFill>
                  <a:schemeClr val="tx2">
                    <a:lumMod val="75000"/>
                  </a:schemeClr>
                </a:solidFill>
              </a:rPr>
              <a:t>Outcome 5</a:t>
            </a:r>
          </a:p>
        </p:txBody>
      </p:sp>
      <p:sp>
        <p:nvSpPr>
          <p:cNvPr id="9" name="Content Placeholder 2"/>
          <p:cNvSpPr txBox="1">
            <a:spLocks/>
          </p:cNvSpPr>
          <p:nvPr/>
        </p:nvSpPr>
        <p:spPr>
          <a:xfrm>
            <a:off x="2690749" y="5085184"/>
            <a:ext cx="1482165" cy="576064"/>
          </a:xfrm>
          <a:prstGeom prst="roundRect">
            <a:avLst/>
          </a:prstGeom>
          <a:solidFill>
            <a:srgbClr val="86CAF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dirty="0">
                <a:solidFill>
                  <a:schemeClr val="tx2">
                    <a:lumMod val="75000"/>
                  </a:schemeClr>
                </a:solidFill>
              </a:rPr>
              <a:t>Outcome 4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>
          <a:xfrm>
            <a:off x="2690749" y="4365104"/>
            <a:ext cx="1482165" cy="576064"/>
          </a:xfrm>
          <a:prstGeom prst="roundRect">
            <a:avLst/>
          </a:prstGeom>
          <a:solidFill>
            <a:srgbClr val="86CAF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dirty="0">
                <a:solidFill>
                  <a:schemeClr val="tx2">
                    <a:lumMod val="75000"/>
                  </a:schemeClr>
                </a:solidFill>
              </a:rPr>
              <a:t>Outcome 3</a:t>
            </a:r>
          </a:p>
        </p:txBody>
      </p:sp>
      <p:sp>
        <p:nvSpPr>
          <p:cNvPr id="11" name="Content Placeholder 2"/>
          <p:cNvSpPr txBox="1">
            <a:spLocks/>
          </p:cNvSpPr>
          <p:nvPr/>
        </p:nvSpPr>
        <p:spPr>
          <a:xfrm>
            <a:off x="2690749" y="2924944"/>
            <a:ext cx="1482165" cy="576064"/>
          </a:xfrm>
          <a:prstGeom prst="roundRect">
            <a:avLst/>
          </a:prstGeom>
          <a:solidFill>
            <a:srgbClr val="86CAF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dirty="0">
                <a:solidFill>
                  <a:schemeClr val="tx2">
                    <a:lumMod val="75000"/>
                  </a:schemeClr>
                </a:solidFill>
              </a:rPr>
              <a:t>Outcome 1</a:t>
            </a:r>
          </a:p>
        </p:txBody>
      </p:sp>
      <p:sp>
        <p:nvSpPr>
          <p:cNvPr id="12" name="Content Placeholder 2"/>
          <p:cNvSpPr txBox="1">
            <a:spLocks/>
          </p:cNvSpPr>
          <p:nvPr/>
        </p:nvSpPr>
        <p:spPr>
          <a:xfrm>
            <a:off x="4250922" y="2924944"/>
            <a:ext cx="5070563" cy="576064"/>
          </a:xfrm>
          <a:prstGeom prst="roundRect">
            <a:avLst/>
          </a:prstGeom>
          <a:noFill/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400" dirty="0">
                <a:solidFill>
                  <a:schemeClr val="tx2">
                    <a:lumMod val="75000"/>
                  </a:schemeClr>
                </a:solidFill>
              </a:rPr>
              <a:t>Increase MSMEs and smallholder farmers with resilient and sustainable business/production models</a:t>
            </a:r>
          </a:p>
        </p:txBody>
      </p:sp>
      <p:sp>
        <p:nvSpPr>
          <p:cNvPr id="13" name="Content Placeholder 2"/>
          <p:cNvSpPr txBox="1">
            <a:spLocks/>
          </p:cNvSpPr>
          <p:nvPr/>
        </p:nvSpPr>
        <p:spPr>
          <a:xfrm>
            <a:off x="4250921" y="4351748"/>
            <a:ext cx="5070563" cy="576064"/>
          </a:xfrm>
          <a:prstGeom prst="roundRect">
            <a:avLst/>
          </a:prstGeom>
          <a:solidFill>
            <a:srgbClr val="FFFFFF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400" dirty="0">
                <a:solidFill>
                  <a:schemeClr val="tx2">
                    <a:lumMod val="75000"/>
                  </a:schemeClr>
                </a:solidFill>
              </a:rPr>
              <a:t>Strengthen Public-Private </a:t>
            </a:r>
            <a:r>
              <a:rPr lang="en-US" sz="1400" dirty="0" smtClean="0">
                <a:solidFill>
                  <a:schemeClr val="tx2">
                    <a:lumMod val="75000"/>
                  </a:schemeClr>
                </a:solidFill>
              </a:rPr>
              <a:t>productive and commercial alliances</a:t>
            </a:r>
            <a:endParaRPr lang="en-US" sz="1400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14" name="Content Placeholder 2"/>
          <p:cNvSpPr txBox="1">
            <a:spLocks/>
          </p:cNvSpPr>
          <p:nvPr/>
        </p:nvSpPr>
        <p:spPr>
          <a:xfrm>
            <a:off x="4250922" y="5085184"/>
            <a:ext cx="5070563" cy="576064"/>
          </a:xfrm>
          <a:prstGeom prst="roundRect">
            <a:avLst/>
          </a:prstGeom>
          <a:solidFill>
            <a:srgbClr val="FFFFFF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400" dirty="0">
                <a:solidFill>
                  <a:schemeClr val="tx2">
                    <a:lumMod val="75000"/>
                  </a:schemeClr>
                </a:solidFill>
              </a:rPr>
              <a:t>Increase responsible commercialization linkages in the entire value chain </a:t>
            </a:r>
            <a:r>
              <a:rPr lang="en-US" sz="1400" dirty="0" smtClean="0">
                <a:solidFill>
                  <a:schemeClr val="tx2">
                    <a:lumMod val="75000"/>
                  </a:schemeClr>
                </a:solidFill>
              </a:rPr>
              <a:t>from farm to fork</a:t>
            </a:r>
            <a:endParaRPr lang="en-US" sz="1400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15" name="Content Placeholder 2"/>
          <p:cNvSpPr txBox="1">
            <a:spLocks/>
          </p:cNvSpPr>
          <p:nvPr/>
        </p:nvSpPr>
        <p:spPr>
          <a:xfrm>
            <a:off x="4250922" y="5805264"/>
            <a:ext cx="5070563" cy="576064"/>
          </a:xfrm>
          <a:prstGeom prst="roundRect">
            <a:avLst/>
          </a:prstGeom>
          <a:solidFill>
            <a:srgbClr val="FFFFFF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400" dirty="0">
                <a:solidFill>
                  <a:schemeClr val="tx2">
                    <a:lumMod val="75000"/>
                  </a:schemeClr>
                </a:solidFill>
              </a:rPr>
              <a:t>Increase access to finance and investments for MSMEs, cooperatives and smallholder farmers</a:t>
            </a:r>
          </a:p>
        </p:txBody>
      </p:sp>
      <p:cxnSp>
        <p:nvCxnSpPr>
          <p:cNvPr id="37" name="Conector angular 36"/>
          <p:cNvCxnSpPr>
            <a:stCxn id="8" idx="1"/>
          </p:cNvCxnSpPr>
          <p:nvPr/>
        </p:nvCxnSpPr>
        <p:spPr>
          <a:xfrm rot="10800000">
            <a:off x="662524" y="2780928"/>
            <a:ext cx="2028225" cy="3312368"/>
          </a:xfrm>
          <a:prstGeom prst="bentConnector2">
            <a:avLst/>
          </a:prstGeom>
          <a:ln w="38100" cmpd="sng">
            <a:solidFill>
              <a:schemeClr val="tx2">
                <a:lumMod val="75000"/>
              </a:schemeClr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Conector angular 41"/>
          <p:cNvCxnSpPr>
            <a:stCxn id="9" idx="1"/>
          </p:cNvCxnSpPr>
          <p:nvPr/>
        </p:nvCxnSpPr>
        <p:spPr>
          <a:xfrm rot="10800000">
            <a:off x="974558" y="2780928"/>
            <a:ext cx="1716191" cy="2592288"/>
          </a:xfrm>
          <a:prstGeom prst="bentConnector2">
            <a:avLst/>
          </a:prstGeom>
          <a:ln w="38100" cmpd="sng">
            <a:solidFill>
              <a:srgbClr val="1582C2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" name="Conector angular 45"/>
          <p:cNvCxnSpPr>
            <a:stCxn id="10" idx="1"/>
          </p:cNvCxnSpPr>
          <p:nvPr/>
        </p:nvCxnSpPr>
        <p:spPr>
          <a:xfrm rot="10800000">
            <a:off x="1286593" y="2780928"/>
            <a:ext cx="1404156" cy="1872208"/>
          </a:xfrm>
          <a:prstGeom prst="bentConnector2">
            <a:avLst/>
          </a:prstGeom>
          <a:ln w="38100" cmpd="sng">
            <a:solidFill>
              <a:srgbClr val="1582C2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5" name="Content Placeholder 2"/>
          <p:cNvSpPr txBox="1">
            <a:spLocks/>
          </p:cNvSpPr>
          <p:nvPr/>
        </p:nvSpPr>
        <p:spPr>
          <a:xfrm>
            <a:off x="2690749" y="3645024"/>
            <a:ext cx="1482165" cy="576064"/>
          </a:xfrm>
          <a:prstGeom prst="roundRect">
            <a:avLst/>
          </a:prstGeom>
          <a:solidFill>
            <a:srgbClr val="86CAF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dirty="0">
                <a:solidFill>
                  <a:schemeClr val="tx2">
                    <a:lumMod val="75000"/>
                  </a:schemeClr>
                </a:solidFill>
              </a:rPr>
              <a:t>Outcome 2</a:t>
            </a:r>
          </a:p>
        </p:txBody>
      </p:sp>
      <p:sp>
        <p:nvSpPr>
          <p:cNvPr id="26" name="Content Placeholder 2"/>
          <p:cNvSpPr txBox="1">
            <a:spLocks/>
          </p:cNvSpPr>
          <p:nvPr/>
        </p:nvSpPr>
        <p:spPr>
          <a:xfrm>
            <a:off x="4250922" y="3645024"/>
            <a:ext cx="5070563" cy="576064"/>
          </a:xfrm>
          <a:prstGeom prst="roundRect">
            <a:avLst/>
          </a:prstGeom>
          <a:noFill/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400" dirty="0">
                <a:solidFill>
                  <a:schemeClr val="tx2">
                    <a:lumMod val="75000"/>
                  </a:schemeClr>
                </a:solidFill>
              </a:rPr>
              <a:t>Strengthen capabilities of MSMEs and smallholder farmers to </a:t>
            </a:r>
            <a:r>
              <a:rPr lang="en-US" sz="1400" dirty="0" smtClean="0">
                <a:solidFill>
                  <a:schemeClr val="tx2">
                    <a:lumMod val="75000"/>
                  </a:schemeClr>
                </a:solidFill>
              </a:rPr>
              <a:t>compete, collaborate </a:t>
            </a:r>
            <a:r>
              <a:rPr lang="en-US" sz="1400" dirty="0">
                <a:solidFill>
                  <a:schemeClr val="tx2">
                    <a:lumMod val="75000"/>
                  </a:schemeClr>
                </a:solidFill>
              </a:rPr>
              <a:t>and associate </a:t>
            </a:r>
          </a:p>
        </p:txBody>
      </p:sp>
      <p:cxnSp>
        <p:nvCxnSpPr>
          <p:cNvPr id="52" name="Conector angular 51"/>
          <p:cNvCxnSpPr>
            <a:stCxn id="25" idx="1"/>
          </p:cNvCxnSpPr>
          <p:nvPr/>
        </p:nvCxnSpPr>
        <p:spPr>
          <a:xfrm rot="10800000">
            <a:off x="1598628" y="2780928"/>
            <a:ext cx="1092121" cy="1152128"/>
          </a:xfrm>
          <a:prstGeom prst="bentConnector2">
            <a:avLst/>
          </a:prstGeom>
          <a:ln w="38100" cmpd="sng">
            <a:solidFill>
              <a:srgbClr val="1582C2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0" name="Conector angular 69"/>
          <p:cNvCxnSpPr>
            <a:stCxn id="11" idx="1"/>
          </p:cNvCxnSpPr>
          <p:nvPr/>
        </p:nvCxnSpPr>
        <p:spPr>
          <a:xfrm rot="10800000">
            <a:off x="1910662" y="2780928"/>
            <a:ext cx="780087" cy="432048"/>
          </a:xfrm>
          <a:prstGeom prst="bentConnector3">
            <a:avLst>
              <a:gd name="adj1" fmla="val 99546"/>
            </a:avLst>
          </a:prstGeom>
          <a:ln w="38100" cmpd="sng">
            <a:solidFill>
              <a:srgbClr val="1582C2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78021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0489" y="332656"/>
            <a:ext cx="8944470" cy="453254"/>
          </a:xfrm>
        </p:spPr>
        <p:txBody>
          <a:bodyPr/>
          <a:lstStyle/>
          <a:p>
            <a:r>
              <a:rPr lang="en-GB" sz="2400" dirty="0"/>
              <a:t>4. A4A: Results Chain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38" name="CuadroTexto 37"/>
          <p:cNvSpPr txBox="1"/>
          <p:nvPr/>
        </p:nvSpPr>
        <p:spPr>
          <a:xfrm>
            <a:off x="5405506" y="514019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s-ES" dirty="0"/>
          </a:p>
        </p:txBody>
      </p:sp>
      <p:grpSp>
        <p:nvGrpSpPr>
          <p:cNvPr id="8" name="Group 353"/>
          <p:cNvGrpSpPr/>
          <p:nvPr/>
        </p:nvGrpSpPr>
        <p:grpSpPr>
          <a:xfrm>
            <a:off x="187413" y="785910"/>
            <a:ext cx="9662132" cy="5955456"/>
            <a:chOff x="3221820" y="669538"/>
            <a:chExt cx="5342580" cy="5950327"/>
          </a:xfrm>
        </p:grpSpPr>
        <p:sp>
          <p:nvSpPr>
            <p:cNvPr id="14" name="Rectangle 245"/>
            <p:cNvSpPr/>
            <p:nvPr/>
          </p:nvSpPr>
          <p:spPr>
            <a:xfrm>
              <a:off x="3221820" y="3804807"/>
              <a:ext cx="5341156" cy="1538086"/>
            </a:xfrm>
            <a:prstGeom prst="rect">
              <a:avLst/>
            </a:prstGeom>
            <a:noFill/>
            <a:ln w="9525" cmpd="sng">
              <a:solidFill>
                <a:srgbClr val="D7EDFB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vert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900" b="1" dirty="0">
                  <a:solidFill>
                    <a:srgbClr val="1582C2"/>
                  </a:solidFill>
                </a:rPr>
                <a:t>Outputs</a:t>
              </a:r>
            </a:p>
          </p:txBody>
        </p:sp>
        <p:sp>
          <p:nvSpPr>
            <p:cNvPr id="16" name="Rectangle 273"/>
            <p:cNvSpPr/>
            <p:nvPr/>
          </p:nvSpPr>
          <p:spPr>
            <a:xfrm>
              <a:off x="3221820" y="5348340"/>
              <a:ext cx="5341156" cy="1271525"/>
            </a:xfrm>
            <a:prstGeom prst="rect">
              <a:avLst/>
            </a:prstGeom>
            <a:noFill/>
            <a:ln w="9525" cmpd="sng">
              <a:solidFill>
                <a:srgbClr val="D7EDFB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vert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900" b="1" dirty="0">
                  <a:solidFill>
                    <a:srgbClr val="1582C2"/>
                  </a:solidFill>
                </a:rPr>
                <a:t>Activities</a:t>
              </a:r>
            </a:p>
          </p:txBody>
        </p:sp>
        <p:sp>
          <p:nvSpPr>
            <p:cNvPr id="23" name="Rectangle 255"/>
            <p:cNvSpPr/>
            <p:nvPr/>
          </p:nvSpPr>
          <p:spPr>
            <a:xfrm>
              <a:off x="3221820" y="1270515"/>
              <a:ext cx="5341156" cy="2536438"/>
            </a:xfrm>
            <a:prstGeom prst="rect">
              <a:avLst/>
            </a:prstGeom>
            <a:noFill/>
            <a:ln w="9525" cmpd="sng">
              <a:solidFill>
                <a:srgbClr val="D7EDFB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vert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900" b="1" dirty="0">
                  <a:solidFill>
                    <a:srgbClr val="1582C2"/>
                  </a:solidFill>
                </a:rPr>
                <a:t>Outcomes</a:t>
              </a:r>
            </a:p>
          </p:txBody>
        </p:sp>
        <p:sp>
          <p:nvSpPr>
            <p:cNvPr id="30" name="Rectangle 324"/>
            <p:cNvSpPr/>
            <p:nvPr/>
          </p:nvSpPr>
          <p:spPr>
            <a:xfrm>
              <a:off x="3223244" y="669538"/>
              <a:ext cx="5341156" cy="614485"/>
            </a:xfrm>
            <a:prstGeom prst="rect">
              <a:avLst/>
            </a:prstGeom>
            <a:noFill/>
            <a:ln w="9525" cmpd="sng">
              <a:solidFill>
                <a:schemeClr val="tx2">
                  <a:lumMod val="20000"/>
                  <a:lumOff val="80000"/>
                </a:schemeClr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vert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900" b="1" dirty="0">
                  <a:solidFill>
                    <a:srgbClr val="1582C2"/>
                  </a:solidFill>
                </a:rPr>
                <a:t>Impact</a:t>
              </a:r>
            </a:p>
          </p:txBody>
        </p:sp>
      </p:grpSp>
      <p:sp>
        <p:nvSpPr>
          <p:cNvPr id="83" name="Rounded Rectangle 271"/>
          <p:cNvSpPr/>
          <p:nvPr/>
        </p:nvSpPr>
        <p:spPr>
          <a:xfrm>
            <a:off x="2504735" y="2780561"/>
            <a:ext cx="6317824" cy="338798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Improve MSMEs/cooperatives </a:t>
            </a:r>
            <a:r>
              <a:rPr lang="en-US" sz="900" dirty="0" smtClean="0">
                <a:solidFill>
                  <a:srgbClr val="000000"/>
                </a:solidFill>
              </a:rPr>
              <a:t>for sustainable </a:t>
            </a:r>
            <a:r>
              <a:rPr lang="en-US" sz="900" dirty="0">
                <a:solidFill>
                  <a:srgbClr val="000000"/>
                </a:solidFill>
              </a:rPr>
              <a:t>competitiveness</a:t>
            </a:r>
          </a:p>
        </p:txBody>
      </p:sp>
      <p:sp>
        <p:nvSpPr>
          <p:cNvPr id="86" name="Rounded Rectangle 271"/>
          <p:cNvSpPr/>
          <p:nvPr/>
        </p:nvSpPr>
        <p:spPr>
          <a:xfrm>
            <a:off x="1927421" y="1572603"/>
            <a:ext cx="2521520" cy="345719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Increased income of smallholder farmers</a:t>
            </a:r>
          </a:p>
        </p:txBody>
      </p:sp>
      <p:sp>
        <p:nvSpPr>
          <p:cNvPr id="87" name="Rounded Rectangle 271"/>
          <p:cNvSpPr/>
          <p:nvPr/>
        </p:nvSpPr>
        <p:spPr>
          <a:xfrm>
            <a:off x="1101440" y="925082"/>
            <a:ext cx="3744416" cy="303476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Improve livelihoods  of smallholder </a:t>
            </a:r>
            <a:r>
              <a:rPr lang="en-US" sz="900" dirty="0" smtClean="0">
                <a:solidFill>
                  <a:srgbClr val="000000"/>
                </a:solidFill>
              </a:rPr>
              <a:t>farmers (MSMES)</a:t>
            </a:r>
            <a:endParaRPr lang="en-US" sz="900" dirty="0">
              <a:solidFill>
                <a:srgbClr val="000000"/>
              </a:solidFill>
            </a:endParaRPr>
          </a:p>
        </p:txBody>
      </p:sp>
      <p:sp>
        <p:nvSpPr>
          <p:cNvPr id="88" name="Rounded Rectangle 271"/>
          <p:cNvSpPr/>
          <p:nvPr/>
        </p:nvSpPr>
        <p:spPr>
          <a:xfrm>
            <a:off x="1988671" y="4183176"/>
            <a:ext cx="816946" cy="600258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Crop and product  diversification</a:t>
            </a:r>
          </a:p>
        </p:txBody>
      </p:sp>
      <p:sp>
        <p:nvSpPr>
          <p:cNvPr id="90" name="Rounded Rectangle 271"/>
          <p:cNvSpPr/>
          <p:nvPr/>
        </p:nvSpPr>
        <p:spPr>
          <a:xfrm>
            <a:off x="900337" y="1966926"/>
            <a:ext cx="1088332" cy="596761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Increased availability of nutrition food</a:t>
            </a:r>
          </a:p>
        </p:txBody>
      </p:sp>
      <p:sp>
        <p:nvSpPr>
          <p:cNvPr id="115" name="Rounded Rectangle 271"/>
          <p:cNvSpPr/>
          <p:nvPr/>
        </p:nvSpPr>
        <p:spPr>
          <a:xfrm>
            <a:off x="821676" y="3313884"/>
            <a:ext cx="1970896" cy="480641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Increase MSMEs and smallholder farmers with resilient and sustainable business/production models</a:t>
            </a:r>
          </a:p>
        </p:txBody>
      </p:sp>
      <p:sp>
        <p:nvSpPr>
          <p:cNvPr id="116" name="Rounded Rectangle 271"/>
          <p:cNvSpPr/>
          <p:nvPr/>
        </p:nvSpPr>
        <p:spPr>
          <a:xfrm>
            <a:off x="5120825" y="917580"/>
            <a:ext cx="3936625" cy="325884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Improve livelihood of </a:t>
            </a:r>
            <a:r>
              <a:rPr lang="en-US" sz="900" dirty="0" smtClean="0">
                <a:solidFill>
                  <a:srgbClr val="000000"/>
                </a:solidFill>
              </a:rPr>
              <a:t>workers (MSMES)</a:t>
            </a:r>
            <a:endParaRPr lang="en-US" sz="900" dirty="0">
              <a:solidFill>
                <a:srgbClr val="000000"/>
              </a:solidFill>
            </a:endParaRPr>
          </a:p>
        </p:txBody>
      </p:sp>
      <p:sp>
        <p:nvSpPr>
          <p:cNvPr id="118" name="Rounded Rectangle 271"/>
          <p:cNvSpPr/>
          <p:nvPr/>
        </p:nvSpPr>
        <p:spPr>
          <a:xfrm>
            <a:off x="857544" y="4825283"/>
            <a:ext cx="2003555" cy="470959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 smtClean="0">
                <a:solidFill>
                  <a:srgbClr val="000000"/>
                </a:solidFill>
              </a:rPr>
              <a:t>Become more efficient and Develop </a:t>
            </a:r>
            <a:r>
              <a:rPr lang="en-US" sz="900" dirty="0">
                <a:solidFill>
                  <a:srgbClr val="000000"/>
                </a:solidFill>
              </a:rPr>
              <a:t>new products with market linkages</a:t>
            </a:r>
          </a:p>
        </p:txBody>
      </p:sp>
      <p:sp>
        <p:nvSpPr>
          <p:cNvPr id="119" name="Rounded Rectangle 271"/>
          <p:cNvSpPr/>
          <p:nvPr/>
        </p:nvSpPr>
        <p:spPr>
          <a:xfrm>
            <a:off x="3546985" y="2171634"/>
            <a:ext cx="3206207" cy="401884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Increased profit of MSMEs/cooperatives</a:t>
            </a:r>
          </a:p>
        </p:txBody>
      </p:sp>
      <p:sp>
        <p:nvSpPr>
          <p:cNvPr id="121" name="Rounded Rectangle 271"/>
          <p:cNvSpPr/>
          <p:nvPr/>
        </p:nvSpPr>
        <p:spPr>
          <a:xfrm>
            <a:off x="4611975" y="1569935"/>
            <a:ext cx="2580282" cy="345719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Increased decent jobs</a:t>
            </a:r>
          </a:p>
        </p:txBody>
      </p:sp>
      <p:sp>
        <p:nvSpPr>
          <p:cNvPr id="122" name="Rounded Rectangle 271"/>
          <p:cNvSpPr/>
          <p:nvPr/>
        </p:nvSpPr>
        <p:spPr>
          <a:xfrm>
            <a:off x="818541" y="4221089"/>
            <a:ext cx="966108" cy="569598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Reduce GHG emissions, energy and water use</a:t>
            </a:r>
          </a:p>
        </p:txBody>
      </p:sp>
      <p:sp>
        <p:nvSpPr>
          <p:cNvPr id="123" name="Rounded Rectangle 271"/>
          <p:cNvSpPr/>
          <p:nvPr/>
        </p:nvSpPr>
        <p:spPr>
          <a:xfrm>
            <a:off x="2876769" y="4033886"/>
            <a:ext cx="859662" cy="1292711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MSMEs / cooperatives are </a:t>
            </a:r>
            <a:r>
              <a:rPr lang="en-US" sz="900" dirty="0" smtClean="0">
                <a:solidFill>
                  <a:srgbClr val="000000"/>
                </a:solidFill>
              </a:rPr>
              <a:t>strengthened to better compete</a:t>
            </a:r>
            <a:endParaRPr lang="en-US" sz="900" dirty="0">
              <a:solidFill>
                <a:srgbClr val="000000"/>
              </a:solidFill>
            </a:endParaRPr>
          </a:p>
        </p:txBody>
      </p:sp>
      <p:cxnSp>
        <p:nvCxnSpPr>
          <p:cNvPr id="149" name="Conector recto de flecha 148"/>
          <p:cNvCxnSpPr>
            <a:cxnSpLocks/>
          </p:cNvCxnSpPr>
          <p:nvPr/>
        </p:nvCxnSpPr>
        <p:spPr>
          <a:xfrm flipV="1">
            <a:off x="1281290" y="3794525"/>
            <a:ext cx="0" cy="38466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2" name="Conector recto de flecha 151"/>
          <p:cNvCxnSpPr/>
          <p:nvPr/>
        </p:nvCxnSpPr>
        <p:spPr>
          <a:xfrm flipV="1">
            <a:off x="9170922" y="3801525"/>
            <a:ext cx="0" cy="21602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6" name="Conector recto de flecha 165"/>
          <p:cNvCxnSpPr/>
          <p:nvPr/>
        </p:nvCxnSpPr>
        <p:spPr>
          <a:xfrm flipV="1">
            <a:off x="4670246" y="1200340"/>
            <a:ext cx="0" cy="36004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2" name="Rounded Rectangle 271"/>
          <p:cNvSpPr/>
          <p:nvPr/>
        </p:nvSpPr>
        <p:spPr>
          <a:xfrm>
            <a:off x="1024782" y="2734449"/>
            <a:ext cx="1270384" cy="450862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Increased MSMEs/smallholder farmers resilience</a:t>
            </a:r>
          </a:p>
        </p:txBody>
      </p:sp>
      <p:sp>
        <p:nvSpPr>
          <p:cNvPr id="81" name="Rounded Rectangle 271"/>
          <p:cNvSpPr/>
          <p:nvPr/>
        </p:nvSpPr>
        <p:spPr>
          <a:xfrm>
            <a:off x="765620" y="5638847"/>
            <a:ext cx="1438886" cy="1012201"/>
          </a:xfrm>
          <a:prstGeom prst="roundRect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ysDash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900" dirty="0">
              <a:solidFill>
                <a:srgbClr val="000000"/>
              </a:solidFill>
            </a:endParaRPr>
          </a:p>
          <a:p>
            <a:pPr algn="ctr"/>
            <a:r>
              <a:rPr lang="en-US" sz="900" dirty="0">
                <a:solidFill>
                  <a:srgbClr val="000000"/>
                </a:solidFill>
              </a:rPr>
              <a:t>UNDERSTAND activities (assessments, studies…)</a:t>
            </a:r>
          </a:p>
          <a:p>
            <a:pPr algn="ctr"/>
            <a:endParaRPr lang="en-US" sz="900" dirty="0">
              <a:solidFill>
                <a:srgbClr val="000000"/>
              </a:solidFill>
            </a:endParaRPr>
          </a:p>
        </p:txBody>
      </p:sp>
      <p:cxnSp>
        <p:nvCxnSpPr>
          <p:cNvPr id="141" name="Conector recto de flecha 165">
            <a:extLst>
              <a:ext uri="{FF2B5EF4-FFF2-40B4-BE49-F238E27FC236}">
                <a16:creationId xmlns:a16="http://schemas.microsoft.com/office/drawing/2014/main" id="{87CFBBDE-C9D5-48A7-9AD4-3A6786DFA9F4}"/>
              </a:ext>
            </a:extLst>
          </p:cNvPr>
          <p:cNvCxnSpPr/>
          <p:nvPr/>
        </p:nvCxnSpPr>
        <p:spPr>
          <a:xfrm flipV="1">
            <a:off x="5956982" y="1193166"/>
            <a:ext cx="0" cy="36004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4" name="Conector recto de flecha 110">
            <a:extLst>
              <a:ext uri="{FF2B5EF4-FFF2-40B4-BE49-F238E27FC236}">
                <a16:creationId xmlns:a16="http://schemas.microsoft.com/office/drawing/2014/main" id="{4A47E71B-1049-4A21-B11A-7604A024F4D1}"/>
              </a:ext>
            </a:extLst>
          </p:cNvPr>
          <p:cNvCxnSpPr>
            <a:cxnSpLocks/>
          </p:cNvCxnSpPr>
          <p:nvPr/>
        </p:nvCxnSpPr>
        <p:spPr>
          <a:xfrm flipV="1">
            <a:off x="5314221" y="2548076"/>
            <a:ext cx="0" cy="22707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6" name="Conector recto de flecha 110">
            <a:extLst>
              <a:ext uri="{FF2B5EF4-FFF2-40B4-BE49-F238E27FC236}">
                <a16:creationId xmlns:a16="http://schemas.microsoft.com/office/drawing/2014/main" id="{53A2D2AB-B4EE-4B9F-AE8C-20FB2E1D9250}"/>
              </a:ext>
            </a:extLst>
          </p:cNvPr>
          <p:cNvCxnSpPr>
            <a:cxnSpLocks/>
          </p:cNvCxnSpPr>
          <p:nvPr/>
        </p:nvCxnSpPr>
        <p:spPr>
          <a:xfrm flipV="1">
            <a:off x="4043556" y="1915654"/>
            <a:ext cx="0" cy="22707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7" name="Conector recto de flecha 110">
            <a:extLst>
              <a:ext uri="{FF2B5EF4-FFF2-40B4-BE49-F238E27FC236}">
                <a16:creationId xmlns:a16="http://schemas.microsoft.com/office/drawing/2014/main" id="{F64E43DE-C1BC-46D3-ABEA-5F944E1FFEAC}"/>
              </a:ext>
            </a:extLst>
          </p:cNvPr>
          <p:cNvCxnSpPr>
            <a:cxnSpLocks/>
          </p:cNvCxnSpPr>
          <p:nvPr/>
        </p:nvCxnSpPr>
        <p:spPr>
          <a:xfrm flipV="1">
            <a:off x="5314221" y="1904591"/>
            <a:ext cx="0" cy="267043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8" name="Rounded Rectangle 271">
            <a:extLst>
              <a:ext uri="{FF2B5EF4-FFF2-40B4-BE49-F238E27FC236}">
                <a16:creationId xmlns:a16="http://schemas.microsoft.com/office/drawing/2014/main" id="{7D6097C7-9BBE-42DD-88E5-E3B34F935424}"/>
              </a:ext>
            </a:extLst>
          </p:cNvPr>
          <p:cNvSpPr/>
          <p:nvPr/>
        </p:nvSpPr>
        <p:spPr>
          <a:xfrm>
            <a:off x="2851011" y="3320884"/>
            <a:ext cx="1731851" cy="480641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Strengthen capabilities of MSMEs and smallholder farmers to </a:t>
            </a:r>
            <a:r>
              <a:rPr lang="en-US" sz="900" dirty="0" smtClean="0">
                <a:solidFill>
                  <a:srgbClr val="000000"/>
                </a:solidFill>
              </a:rPr>
              <a:t>compete, collaborate </a:t>
            </a:r>
            <a:r>
              <a:rPr lang="en-US" sz="900" dirty="0">
                <a:solidFill>
                  <a:srgbClr val="000000"/>
                </a:solidFill>
              </a:rPr>
              <a:t>and associate </a:t>
            </a:r>
          </a:p>
        </p:txBody>
      </p:sp>
      <p:sp>
        <p:nvSpPr>
          <p:cNvPr id="159" name="Rounded Rectangle 271">
            <a:extLst>
              <a:ext uri="{FF2B5EF4-FFF2-40B4-BE49-F238E27FC236}">
                <a16:creationId xmlns:a16="http://schemas.microsoft.com/office/drawing/2014/main" id="{11B64956-556D-468B-9088-AE8FEC0541A8}"/>
              </a:ext>
            </a:extLst>
          </p:cNvPr>
          <p:cNvSpPr/>
          <p:nvPr/>
        </p:nvSpPr>
        <p:spPr>
          <a:xfrm>
            <a:off x="4659751" y="3339699"/>
            <a:ext cx="1388728" cy="480641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Strengthen Public-Private alliances</a:t>
            </a:r>
          </a:p>
        </p:txBody>
      </p:sp>
      <p:sp>
        <p:nvSpPr>
          <p:cNvPr id="160" name="Rounded Rectangle 271">
            <a:extLst>
              <a:ext uri="{FF2B5EF4-FFF2-40B4-BE49-F238E27FC236}">
                <a16:creationId xmlns:a16="http://schemas.microsoft.com/office/drawing/2014/main" id="{7755509A-C05A-4F48-BA73-F95DCB261B52}"/>
              </a:ext>
            </a:extLst>
          </p:cNvPr>
          <p:cNvSpPr/>
          <p:nvPr/>
        </p:nvSpPr>
        <p:spPr>
          <a:xfrm>
            <a:off x="6106890" y="3339698"/>
            <a:ext cx="1596010" cy="480641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Increase responsible commercialization linkages in the entire value chain  </a:t>
            </a:r>
          </a:p>
        </p:txBody>
      </p:sp>
      <p:sp>
        <p:nvSpPr>
          <p:cNvPr id="161" name="Rounded Rectangle 271">
            <a:extLst>
              <a:ext uri="{FF2B5EF4-FFF2-40B4-BE49-F238E27FC236}">
                <a16:creationId xmlns:a16="http://schemas.microsoft.com/office/drawing/2014/main" id="{37B39D81-09F7-477C-BFE6-9BADA22D29C3}"/>
              </a:ext>
            </a:extLst>
          </p:cNvPr>
          <p:cNvSpPr/>
          <p:nvPr/>
        </p:nvSpPr>
        <p:spPr>
          <a:xfrm>
            <a:off x="7761311" y="3346045"/>
            <a:ext cx="1957277" cy="480641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Increase access to finance and investments for MSMEs, cooperatives and smallholder farmers</a:t>
            </a:r>
          </a:p>
        </p:txBody>
      </p:sp>
      <p:sp>
        <p:nvSpPr>
          <p:cNvPr id="163" name="Rounded Rectangle 271">
            <a:extLst>
              <a:ext uri="{FF2B5EF4-FFF2-40B4-BE49-F238E27FC236}">
                <a16:creationId xmlns:a16="http://schemas.microsoft.com/office/drawing/2014/main" id="{449E004E-E010-4903-8D52-A8ED8E8908AE}"/>
              </a:ext>
            </a:extLst>
          </p:cNvPr>
          <p:cNvSpPr/>
          <p:nvPr/>
        </p:nvSpPr>
        <p:spPr>
          <a:xfrm>
            <a:off x="4606213" y="4006694"/>
            <a:ext cx="704593" cy="907850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MSMEs and smallholder farmers </a:t>
            </a:r>
            <a:r>
              <a:rPr lang="en-US" sz="900" dirty="0" smtClean="0">
                <a:solidFill>
                  <a:srgbClr val="000000"/>
                </a:solidFill>
              </a:rPr>
              <a:t>alliances </a:t>
            </a:r>
            <a:r>
              <a:rPr lang="en-US" sz="900" dirty="0">
                <a:solidFill>
                  <a:srgbClr val="000000"/>
                </a:solidFill>
              </a:rPr>
              <a:t>are established</a:t>
            </a:r>
          </a:p>
        </p:txBody>
      </p:sp>
      <p:sp>
        <p:nvSpPr>
          <p:cNvPr id="165" name="Rounded Rectangle 271">
            <a:extLst>
              <a:ext uri="{FF2B5EF4-FFF2-40B4-BE49-F238E27FC236}">
                <a16:creationId xmlns:a16="http://schemas.microsoft.com/office/drawing/2014/main" id="{40208D26-207C-4037-BF3B-EBA0C4E5079A}"/>
              </a:ext>
            </a:extLst>
          </p:cNvPr>
          <p:cNvSpPr/>
          <p:nvPr/>
        </p:nvSpPr>
        <p:spPr>
          <a:xfrm>
            <a:off x="4678230" y="4941736"/>
            <a:ext cx="1378232" cy="438966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Policies, laws and regulations are upgraded</a:t>
            </a:r>
          </a:p>
        </p:txBody>
      </p:sp>
      <p:sp>
        <p:nvSpPr>
          <p:cNvPr id="167" name="Rounded Rectangle 271">
            <a:extLst>
              <a:ext uri="{FF2B5EF4-FFF2-40B4-BE49-F238E27FC236}">
                <a16:creationId xmlns:a16="http://schemas.microsoft.com/office/drawing/2014/main" id="{F869B0B6-D030-4FE9-BA30-4441EDF26C92}"/>
              </a:ext>
            </a:extLst>
          </p:cNvPr>
          <p:cNvSpPr/>
          <p:nvPr/>
        </p:nvSpPr>
        <p:spPr>
          <a:xfrm>
            <a:off x="5454065" y="4062095"/>
            <a:ext cx="616295" cy="797049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Support institutions are reinforced</a:t>
            </a:r>
          </a:p>
        </p:txBody>
      </p:sp>
      <p:sp>
        <p:nvSpPr>
          <p:cNvPr id="169" name="Rounded Rectangle 271">
            <a:extLst>
              <a:ext uri="{FF2B5EF4-FFF2-40B4-BE49-F238E27FC236}">
                <a16:creationId xmlns:a16="http://schemas.microsoft.com/office/drawing/2014/main" id="{81735891-689F-4546-BA40-916BD72661B3}"/>
              </a:ext>
            </a:extLst>
          </p:cNvPr>
          <p:cNvSpPr/>
          <p:nvPr/>
        </p:nvSpPr>
        <p:spPr>
          <a:xfrm>
            <a:off x="6244346" y="4094295"/>
            <a:ext cx="714057" cy="1261256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Contacts between MSMEs/cooperatives with buyers are established</a:t>
            </a:r>
          </a:p>
        </p:txBody>
      </p:sp>
      <p:sp>
        <p:nvSpPr>
          <p:cNvPr id="171" name="Rounded Rectangle 271">
            <a:extLst>
              <a:ext uri="{FF2B5EF4-FFF2-40B4-BE49-F238E27FC236}">
                <a16:creationId xmlns:a16="http://schemas.microsoft.com/office/drawing/2014/main" id="{DD1608E0-8367-4DEF-B680-584272E9E5A0}"/>
              </a:ext>
            </a:extLst>
          </p:cNvPr>
          <p:cNvSpPr/>
          <p:nvPr/>
        </p:nvSpPr>
        <p:spPr>
          <a:xfrm>
            <a:off x="7004860" y="4109884"/>
            <a:ext cx="826404" cy="1261256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800" dirty="0">
                <a:solidFill>
                  <a:srgbClr val="000000"/>
                </a:solidFill>
              </a:rPr>
              <a:t>Inclusive and responsible alliances between MSMEs / </a:t>
            </a:r>
            <a:r>
              <a:rPr lang="en-US" sz="800" dirty="0" smtClean="0">
                <a:solidFill>
                  <a:srgbClr val="000000"/>
                </a:solidFill>
              </a:rPr>
              <a:t>cooperatives,  buyers and consumers </a:t>
            </a:r>
            <a:r>
              <a:rPr lang="en-US" sz="800" dirty="0">
                <a:solidFill>
                  <a:srgbClr val="000000"/>
                </a:solidFill>
              </a:rPr>
              <a:t>are established</a:t>
            </a:r>
          </a:p>
        </p:txBody>
      </p:sp>
      <p:sp>
        <p:nvSpPr>
          <p:cNvPr id="173" name="Rounded Rectangle 271">
            <a:extLst>
              <a:ext uri="{FF2B5EF4-FFF2-40B4-BE49-F238E27FC236}">
                <a16:creationId xmlns:a16="http://schemas.microsoft.com/office/drawing/2014/main" id="{B71107CB-3993-4187-9A50-D1CA598D543E}"/>
              </a:ext>
            </a:extLst>
          </p:cNvPr>
          <p:cNvSpPr/>
          <p:nvPr/>
        </p:nvSpPr>
        <p:spPr>
          <a:xfrm>
            <a:off x="7975990" y="4704472"/>
            <a:ext cx="1572175" cy="695685"/>
          </a:xfrm>
          <a:prstGeom prst="roundRect">
            <a:avLst>
              <a:gd name="adj" fmla="val 12536"/>
            </a:avLst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FI/Investors developed / upgraded specific products for MSMEs, cooperatives and smallholder farmers</a:t>
            </a:r>
          </a:p>
        </p:txBody>
      </p:sp>
      <p:sp>
        <p:nvSpPr>
          <p:cNvPr id="174" name="Rounded Rectangle 271">
            <a:extLst>
              <a:ext uri="{FF2B5EF4-FFF2-40B4-BE49-F238E27FC236}">
                <a16:creationId xmlns:a16="http://schemas.microsoft.com/office/drawing/2014/main" id="{D1298DCB-5C81-4D7E-AF54-45E0C3E7A7AB}"/>
              </a:ext>
            </a:extLst>
          </p:cNvPr>
          <p:cNvSpPr/>
          <p:nvPr/>
        </p:nvSpPr>
        <p:spPr>
          <a:xfrm>
            <a:off x="8854238" y="4011895"/>
            <a:ext cx="715096" cy="639647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Responsible bankable projects are developed</a:t>
            </a:r>
          </a:p>
        </p:txBody>
      </p:sp>
      <p:cxnSp>
        <p:nvCxnSpPr>
          <p:cNvPr id="177" name="Conector recto de flecha 110">
            <a:extLst>
              <a:ext uri="{FF2B5EF4-FFF2-40B4-BE49-F238E27FC236}">
                <a16:creationId xmlns:a16="http://schemas.microsoft.com/office/drawing/2014/main" id="{5DF6F657-8484-4C5A-B78F-97E7201E8A54}"/>
              </a:ext>
            </a:extLst>
          </p:cNvPr>
          <p:cNvCxnSpPr>
            <a:cxnSpLocks/>
          </p:cNvCxnSpPr>
          <p:nvPr/>
        </p:nvCxnSpPr>
        <p:spPr>
          <a:xfrm flipV="1">
            <a:off x="2154648" y="1904589"/>
            <a:ext cx="0" cy="82986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8" name="Conector recto de flecha 110">
            <a:extLst>
              <a:ext uri="{FF2B5EF4-FFF2-40B4-BE49-F238E27FC236}">
                <a16:creationId xmlns:a16="http://schemas.microsoft.com/office/drawing/2014/main" id="{E3BE7CDE-6F95-4A28-85D1-936C171A91E1}"/>
              </a:ext>
            </a:extLst>
          </p:cNvPr>
          <p:cNvCxnSpPr>
            <a:cxnSpLocks/>
          </p:cNvCxnSpPr>
          <p:nvPr/>
        </p:nvCxnSpPr>
        <p:spPr>
          <a:xfrm flipV="1">
            <a:off x="1563138" y="2558685"/>
            <a:ext cx="1678" cy="17576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9" name="Conector recto de flecha 110">
            <a:extLst>
              <a:ext uri="{FF2B5EF4-FFF2-40B4-BE49-F238E27FC236}">
                <a16:creationId xmlns:a16="http://schemas.microsoft.com/office/drawing/2014/main" id="{93EEF7B2-DE6E-4277-8F8A-FF820BDA7996}"/>
              </a:ext>
            </a:extLst>
          </p:cNvPr>
          <p:cNvCxnSpPr>
            <a:cxnSpLocks/>
          </p:cNvCxnSpPr>
          <p:nvPr/>
        </p:nvCxnSpPr>
        <p:spPr>
          <a:xfrm flipV="1">
            <a:off x="1640632" y="1243465"/>
            <a:ext cx="0" cy="72346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0" name="Conector recto de flecha 165">
            <a:extLst>
              <a:ext uri="{FF2B5EF4-FFF2-40B4-BE49-F238E27FC236}">
                <a16:creationId xmlns:a16="http://schemas.microsoft.com/office/drawing/2014/main" id="{A1A14883-FA8F-4C00-B7E6-86785BBEC82E}"/>
              </a:ext>
            </a:extLst>
          </p:cNvPr>
          <p:cNvCxnSpPr/>
          <p:nvPr/>
        </p:nvCxnSpPr>
        <p:spPr>
          <a:xfrm flipV="1">
            <a:off x="3058439" y="1200340"/>
            <a:ext cx="0" cy="36004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1" name="Conector recto de flecha 148">
            <a:extLst>
              <a:ext uri="{FF2B5EF4-FFF2-40B4-BE49-F238E27FC236}">
                <a16:creationId xmlns:a16="http://schemas.microsoft.com/office/drawing/2014/main" id="{E1453F44-381B-4A5F-9C1C-AFE0F25C332B}"/>
              </a:ext>
            </a:extLst>
          </p:cNvPr>
          <p:cNvCxnSpPr>
            <a:cxnSpLocks/>
          </p:cNvCxnSpPr>
          <p:nvPr/>
        </p:nvCxnSpPr>
        <p:spPr>
          <a:xfrm flipV="1">
            <a:off x="2360712" y="3801525"/>
            <a:ext cx="0" cy="38466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2" name="Conector recto de flecha 148">
            <a:extLst>
              <a:ext uri="{FF2B5EF4-FFF2-40B4-BE49-F238E27FC236}">
                <a16:creationId xmlns:a16="http://schemas.microsoft.com/office/drawing/2014/main" id="{B21DFA20-4BE9-4082-BCDA-D22C6AD0CCF5}"/>
              </a:ext>
            </a:extLst>
          </p:cNvPr>
          <p:cNvCxnSpPr>
            <a:cxnSpLocks/>
            <a:stCxn id="118" idx="0"/>
          </p:cNvCxnSpPr>
          <p:nvPr/>
        </p:nvCxnSpPr>
        <p:spPr>
          <a:xfrm flipH="1" flipV="1">
            <a:off x="1856656" y="3794525"/>
            <a:ext cx="2666" cy="103075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3" name="Conector recto de flecha 148">
            <a:extLst>
              <a:ext uri="{FF2B5EF4-FFF2-40B4-BE49-F238E27FC236}">
                <a16:creationId xmlns:a16="http://schemas.microsoft.com/office/drawing/2014/main" id="{A371B6ED-27EF-4BC4-9BAF-FB293F2CFE35}"/>
              </a:ext>
            </a:extLst>
          </p:cNvPr>
          <p:cNvCxnSpPr>
            <a:cxnSpLocks/>
            <a:stCxn id="123" idx="0"/>
          </p:cNvCxnSpPr>
          <p:nvPr/>
        </p:nvCxnSpPr>
        <p:spPr>
          <a:xfrm flipV="1">
            <a:off x="3306600" y="3794525"/>
            <a:ext cx="0" cy="23936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4" name="Conector recto de flecha 148">
            <a:extLst>
              <a:ext uri="{FF2B5EF4-FFF2-40B4-BE49-F238E27FC236}">
                <a16:creationId xmlns:a16="http://schemas.microsoft.com/office/drawing/2014/main" id="{20AEF516-F5B0-47AC-A345-1BC2310A1470}"/>
              </a:ext>
            </a:extLst>
          </p:cNvPr>
          <p:cNvCxnSpPr>
            <a:cxnSpLocks/>
          </p:cNvCxnSpPr>
          <p:nvPr/>
        </p:nvCxnSpPr>
        <p:spPr>
          <a:xfrm flipV="1">
            <a:off x="4222516" y="3812737"/>
            <a:ext cx="0" cy="22114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5" name="Conector recto de flecha 148">
            <a:extLst>
              <a:ext uri="{FF2B5EF4-FFF2-40B4-BE49-F238E27FC236}">
                <a16:creationId xmlns:a16="http://schemas.microsoft.com/office/drawing/2014/main" id="{35755915-EAB2-4388-BD12-285ACFC2C253}"/>
              </a:ext>
            </a:extLst>
          </p:cNvPr>
          <p:cNvCxnSpPr>
            <a:cxnSpLocks/>
          </p:cNvCxnSpPr>
          <p:nvPr/>
        </p:nvCxnSpPr>
        <p:spPr>
          <a:xfrm flipV="1">
            <a:off x="4953000" y="3812736"/>
            <a:ext cx="0" cy="22114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6" name="Conector recto de flecha 148">
            <a:extLst>
              <a:ext uri="{FF2B5EF4-FFF2-40B4-BE49-F238E27FC236}">
                <a16:creationId xmlns:a16="http://schemas.microsoft.com/office/drawing/2014/main" id="{1F63A640-7029-4E99-A838-618FFFC46F2E}"/>
              </a:ext>
            </a:extLst>
          </p:cNvPr>
          <p:cNvCxnSpPr>
            <a:cxnSpLocks/>
          </p:cNvCxnSpPr>
          <p:nvPr/>
        </p:nvCxnSpPr>
        <p:spPr>
          <a:xfrm flipV="1">
            <a:off x="5769228" y="3813308"/>
            <a:ext cx="0" cy="22114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7" name="Conector recto de flecha 148">
            <a:extLst>
              <a:ext uri="{FF2B5EF4-FFF2-40B4-BE49-F238E27FC236}">
                <a16:creationId xmlns:a16="http://schemas.microsoft.com/office/drawing/2014/main" id="{8106CB7D-2F53-4579-A1D5-AE21274451A2}"/>
              </a:ext>
            </a:extLst>
          </p:cNvPr>
          <p:cNvCxnSpPr>
            <a:cxnSpLocks/>
          </p:cNvCxnSpPr>
          <p:nvPr/>
        </p:nvCxnSpPr>
        <p:spPr>
          <a:xfrm flipV="1">
            <a:off x="6609184" y="3827819"/>
            <a:ext cx="0" cy="22114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8" name="Conector recto de flecha 148">
            <a:extLst>
              <a:ext uri="{FF2B5EF4-FFF2-40B4-BE49-F238E27FC236}">
                <a16:creationId xmlns:a16="http://schemas.microsoft.com/office/drawing/2014/main" id="{48BE0F77-2F8A-4675-8DC3-D64E7240FB18}"/>
              </a:ext>
            </a:extLst>
          </p:cNvPr>
          <p:cNvCxnSpPr>
            <a:cxnSpLocks/>
          </p:cNvCxnSpPr>
          <p:nvPr/>
        </p:nvCxnSpPr>
        <p:spPr>
          <a:xfrm flipV="1">
            <a:off x="7402875" y="3855923"/>
            <a:ext cx="0" cy="22114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9" name="Conector recto de flecha 151">
            <a:extLst>
              <a:ext uri="{FF2B5EF4-FFF2-40B4-BE49-F238E27FC236}">
                <a16:creationId xmlns:a16="http://schemas.microsoft.com/office/drawing/2014/main" id="{7DD36455-E162-4B7C-8B25-87178415F5F2}"/>
              </a:ext>
            </a:extLst>
          </p:cNvPr>
          <p:cNvCxnSpPr>
            <a:cxnSpLocks/>
          </p:cNvCxnSpPr>
          <p:nvPr/>
        </p:nvCxnSpPr>
        <p:spPr>
          <a:xfrm flipV="1">
            <a:off x="8337375" y="3827819"/>
            <a:ext cx="0" cy="21602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0" name="Conector recto de flecha 148">
            <a:extLst>
              <a:ext uri="{FF2B5EF4-FFF2-40B4-BE49-F238E27FC236}">
                <a16:creationId xmlns:a16="http://schemas.microsoft.com/office/drawing/2014/main" id="{BA1D469A-13FD-409C-BA4C-D9140813B685}"/>
              </a:ext>
            </a:extLst>
          </p:cNvPr>
          <p:cNvCxnSpPr>
            <a:cxnSpLocks/>
            <a:stCxn id="173" idx="0"/>
          </p:cNvCxnSpPr>
          <p:nvPr/>
        </p:nvCxnSpPr>
        <p:spPr>
          <a:xfrm flipV="1">
            <a:off x="8762078" y="3826686"/>
            <a:ext cx="7346" cy="87778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2" name="Conector recto de flecha 148">
            <a:extLst>
              <a:ext uri="{FF2B5EF4-FFF2-40B4-BE49-F238E27FC236}">
                <a16:creationId xmlns:a16="http://schemas.microsoft.com/office/drawing/2014/main" id="{DB81BCDB-F7D6-451D-8100-28102525928A}"/>
              </a:ext>
            </a:extLst>
          </p:cNvPr>
          <p:cNvCxnSpPr>
            <a:cxnSpLocks/>
          </p:cNvCxnSpPr>
          <p:nvPr/>
        </p:nvCxnSpPr>
        <p:spPr>
          <a:xfrm flipV="1">
            <a:off x="8432757" y="3118549"/>
            <a:ext cx="0" cy="22114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3" name="Conector recto de flecha 148">
            <a:extLst>
              <a:ext uri="{FF2B5EF4-FFF2-40B4-BE49-F238E27FC236}">
                <a16:creationId xmlns:a16="http://schemas.microsoft.com/office/drawing/2014/main" id="{0B314BAB-0969-401D-925B-86935513485A}"/>
              </a:ext>
            </a:extLst>
          </p:cNvPr>
          <p:cNvCxnSpPr>
            <a:cxnSpLocks/>
          </p:cNvCxnSpPr>
          <p:nvPr/>
        </p:nvCxnSpPr>
        <p:spPr>
          <a:xfrm flipV="1">
            <a:off x="6825208" y="3118549"/>
            <a:ext cx="0" cy="22114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4" name="Conector recto de flecha 148">
            <a:extLst>
              <a:ext uri="{FF2B5EF4-FFF2-40B4-BE49-F238E27FC236}">
                <a16:creationId xmlns:a16="http://schemas.microsoft.com/office/drawing/2014/main" id="{CD6EBF0C-77A9-4977-8A5B-BFFB74618555}"/>
              </a:ext>
            </a:extLst>
          </p:cNvPr>
          <p:cNvCxnSpPr>
            <a:cxnSpLocks/>
          </p:cNvCxnSpPr>
          <p:nvPr/>
        </p:nvCxnSpPr>
        <p:spPr>
          <a:xfrm flipV="1">
            <a:off x="5386322" y="3099735"/>
            <a:ext cx="0" cy="22114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5" name="Conector recto de flecha 148">
            <a:extLst>
              <a:ext uri="{FF2B5EF4-FFF2-40B4-BE49-F238E27FC236}">
                <a16:creationId xmlns:a16="http://schemas.microsoft.com/office/drawing/2014/main" id="{5E2D9F7F-B07B-421F-A368-CBCB6C37894A}"/>
              </a:ext>
            </a:extLst>
          </p:cNvPr>
          <p:cNvCxnSpPr>
            <a:cxnSpLocks/>
          </p:cNvCxnSpPr>
          <p:nvPr/>
        </p:nvCxnSpPr>
        <p:spPr>
          <a:xfrm flipV="1">
            <a:off x="3741857" y="3118549"/>
            <a:ext cx="0" cy="22114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6" name="Conector recto de flecha 148">
            <a:extLst>
              <a:ext uri="{FF2B5EF4-FFF2-40B4-BE49-F238E27FC236}">
                <a16:creationId xmlns:a16="http://schemas.microsoft.com/office/drawing/2014/main" id="{501930E6-6FA2-4C94-908A-D0DC326647EB}"/>
              </a:ext>
            </a:extLst>
          </p:cNvPr>
          <p:cNvCxnSpPr>
            <a:cxnSpLocks/>
          </p:cNvCxnSpPr>
          <p:nvPr/>
        </p:nvCxnSpPr>
        <p:spPr>
          <a:xfrm flipV="1">
            <a:off x="2648744" y="3118549"/>
            <a:ext cx="0" cy="22114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7" name="Conector recto de flecha 148">
            <a:extLst>
              <a:ext uri="{FF2B5EF4-FFF2-40B4-BE49-F238E27FC236}">
                <a16:creationId xmlns:a16="http://schemas.microsoft.com/office/drawing/2014/main" id="{AFCEEB64-555C-4C5B-878F-02AC66045A74}"/>
              </a:ext>
            </a:extLst>
          </p:cNvPr>
          <p:cNvCxnSpPr>
            <a:cxnSpLocks/>
          </p:cNvCxnSpPr>
          <p:nvPr/>
        </p:nvCxnSpPr>
        <p:spPr>
          <a:xfrm flipV="1">
            <a:off x="1712640" y="3118550"/>
            <a:ext cx="0" cy="22114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2" name="Rounded Rectangle 271">
            <a:extLst>
              <a:ext uri="{FF2B5EF4-FFF2-40B4-BE49-F238E27FC236}">
                <a16:creationId xmlns:a16="http://schemas.microsoft.com/office/drawing/2014/main" id="{C2270525-D8A9-44B3-AEF3-E7212BA2286B}"/>
              </a:ext>
            </a:extLst>
          </p:cNvPr>
          <p:cNvSpPr/>
          <p:nvPr/>
        </p:nvSpPr>
        <p:spPr>
          <a:xfrm>
            <a:off x="7924174" y="3998030"/>
            <a:ext cx="773242" cy="663837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MSMEs / cooperatives literacy is strengthened</a:t>
            </a:r>
          </a:p>
        </p:txBody>
      </p:sp>
      <p:cxnSp>
        <p:nvCxnSpPr>
          <p:cNvPr id="201" name="Conector recto de flecha 110">
            <a:extLst>
              <a:ext uri="{FF2B5EF4-FFF2-40B4-BE49-F238E27FC236}">
                <a16:creationId xmlns:a16="http://schemas.microsoft.com/office/drawing/2014/main" id="{29C372D2-0BF8-4D9B-971D-25DFACB9ECF2}"/>
              </a:ext>
            </a:extLst>
          </p:cNvPr>
          <p:cNvCxnSpPr>
            <a:cxnSpLocks/>
          </p:cNvCxnSpPr>
          <p:nvPr/>
        </p:nvCxnSpPr>
        <p:spPr>
          <a:xfrm flipV="1">
            <a:off x="2936776" y="1904589"/>
            <a:ext cx="0" cy="870565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1" name="Conector recto de flecha 148">
            <a:extLst>
              <a:ext uri="{FF2B5EF4-FFF2-40B4-BE49-F238E27FC236}">
                <a16:creationId xmlns:a16="http://schemas.microsoft.com/office/drawing/2014/main" id="{3E71F7DB-10A2-4980-AE85-DFC19C998E6E}"/>
              </a:ext>
            </a:extLst>
          </p:cNvPr>
          <p:cNvCxnSpPr>
            <a:cxnSpLocks/>
            <a:stCxn id="165" idx="0"/>
            <a:endCxn id="159" idx="2"/>
          </p:cNvCxnSpPr>
          <p:nvPr/>
        </p:nvCxnSpPr>
        <p:spPr>
          <a:xfrm flipH="1" flipV="1">
            <a:off x="5354115" y="3820340"/>
            <a:ext cx="13231" cy="112139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2" name="Rounded Rectangle 271">
            <a:extLst>
              <a:ext uri="{FF2B5EF4-FFF2-40B4-BE49-F238E27FC236}">
                <a16:creationId xmlns:a16="http://schemas.microsoft.com/office/drawing/2014/main" id="{54C63E27-99D5-442E-8C4F-E68EFF689371}"/>
              </a:ext>
            </a:extLst>
          </p:cNvPr>
          <p:cNvSpPr/>
          <p:nvPr/>
        </p:nvSpPr>
        <p:spPr>
          <a:xfrm>
            <a:off x="3791913" y="4047232"/>
            <a:ext cx="727307" cy="1292711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rgbClr val="000000"/>
                </a:solidFill>
              </a:rPr>
              <a:t>MSMEs / cooperatives bargaining power is increased</a:t>
            </a:r>
          </a:p>
        </p:txBody>
      </p:sp>
      <p:sp>
        <p:nvSpPr>
          <p:cNvPr id="94" name="Rounded Rectangle 271">
            <a:extLst>
              <a:ext uri="{FF2B5EF4-FFF2-40B4-BE49-F238E27FC236}">
                <a16:creationId xmlns:a16="http://schemas.microsoft.com/office/drawing/2014/main" id="{50071DA4-8A53-40C9-A19D-1F846E33B2EF}"/>
              </a:ext>
            </a:extLst>
          </p:cNvPr>
          <p:cNvSpPr/>
          <p:nvPr/>
        </p:nvSpPr>
        <p:spPr>
          <a:xfrm>
            <a:off x="4221599" y="5633089"/>
            <a:ext cx="1438886" cy="1012201"/>
          </a:xfrm>
          <a:prstGeom prst="roundRect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ysDash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900" dirty="0">
              <a:solidFill>
                <a:srgbClr val="000000"/>
              </a:solidFill>
            </a:endParaRPr>
          </a:p>
          <a:p>
            <a:pPr algn="ctr"/>
            <a:r>
              <a:rPr lang="en-US" sz="900" dirty="0">
                <a:solidFill>
                  <a:srgbClr val="000000"/>
                </a:solidFill>
              </a:rPr>
              <a:t>TRANSFORM activities</a:t>
            </a:r>
          </a:p>
          <a:p>
            <a:pPr algn="ctr"/>
            <a:endParaRPr lang="en-US" sz="900" dirty="0">
              <a:solidFill>
                <a:srgbClr val="000000"/>
              </a:solidFill>
            </a:endParaRPr>
          </a:p>
        </p:txBody>
      </p:sp>
      <p:sp>
        <p:nvSpPr>
          <p:cNvPr id="95" name="Rounded Rectangle 271">
            <a:extLst>
              <a:ext uri="{FF2B5EF4-FFF2-40B4-BE49-F238E27FC236}">
                <a16:creationId xmlns:a16="http://schemas.microsoft.com/office/drawing/2014/main" id="{B79F25F2-F339-4923-9F29-22A8175AAE44}"/>
              </a:ext>
            </a:extLst>
          </p:cNvPr>
          <p:cNvSpPr/>
          <p:nvPr/>
        </p:nvSpPr>
        <p:spPr>
          <a:xfrm>
            <a:off x="2457964" y="5649897"/>
            <a:ext cx="1438886" cy="1012201"/>
          </a:xfrm>
          <a:prstGeom prst="roundRect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ysDash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900" dirty="0">
              <a:solidFill>
                <a:srgbClr val="000000"/>
              </a:solidFill>
            </a:endParaRPr>
          </a:p>
          <a:p>
            <a:pPr algn="ctr"/>
            <a:r>
              <a:rPr lang="en-US" sz="900" dirty="0">
                <a:solidFill>
                  <a:srgbClr val="000000"/>
                </a:solidFill>
              </a:rPr>
              <a:t>CONVENE activities </a:t>
            </a:r>
          </a:p>
          <a:p>
            <a:pPr algn="ctr"/>
            <a:endParaRPr lang="en-US" sz="900" dirty="0">
              <a:solidFill>
                <a:srgbClr val="000000"/>
              </a:solidFill>
            </a:endParaRPr>
          </a:p>
        </p:txBody>
      </p:sp>
      <p:sp>
        <p:nvSpPr>
          <p:cNvPr id="96" name="Rounded Rectangle 271">
            <a:extLst>
              <a:ext uri="{FF2B5EF4-FFF2-40B4-BE49-F238E27FC236}">
                <a16:creationId xmlns:a16="http://schemas.microsoft.com/office/drawing/2014/main" id="{9E60DBCA-49BA-4F30-9DBA-EA1289EEF23E}"/>
              </a:ext>
            </a:extLst>
          </p:cNvPr>
          <p:cNvSpPr/>
          <p:nvPr/>
        </p:nvSpPr>
        <p:spPr>
          <a:xfrm>
            <a:off x="5963989" y="5631560"/>
            <a:ext cx="1438886" cy="1012201"/>
          </a:xfrm>
          <a:prstGeom prst="roundRect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ysDash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900" dirty="0">
              <a:solidFill>
                <a:srgbClr val="000000"/>
              </a:solidFill>
            </a:endParaRPr>
          </a:p>
          <a:p>
            <a:pPr algn="ctr"/>
            <a:r>
              <a:rPr lang="en-US" sz="900" dirty="0">
                <a:solidFill>
                  <a:srgbClr val="000000"/>
                </a:solidFill>
              </a:rPr>
              <a:t>IINVEST activities </a:t>
            </a:r>
          </a:p>
          <a:p>
            <a:pPr algn="ctr"/>
            <a:endParaRPr lang="en-US" sz="900" dirty="0">
              <a:solidFill>
                <a:srgbClr val="000000"/>
              </a:solidFill>
            </a:endParaRPr>
          </a:p>
        </p:txBody>
      </p:sp>
      <p:sp>
        <p:nvSpPr>
          <p:cNvPr id="97" name="Rounded Rectangle 271">
            <a:extLst>
              <a:ext uri="{FF2B5EF4-FFF2-40B4-BE49-F238E27FC236}">
                <a16:creationId xmlns:a16="http://schemas.microsoft.com/office/drawing/2014/main" id="{8815FFAC-8717-40C0-A24F-BDB5D8C97117}"/>
              </a:ext>
            </a:extLst>
          </p:cNvPr>
          <p:cNvSpPr/>
          <p:nvPr/>
        </p:nvSpPr>
        <p:spPr>
          <a:xfrm>
            <a:off x="7664886" y="5649897"/>
            <a:ext cx="1438886" cy="1012201"/>
          </a:xfrm>
          <a:prstGeom prst="roundRect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ysDash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900" dirty="0">
              <a:solidFill>
                <a:srgbClr val="000000"/>
              </a:solidFill>
            </a:endParaRPr>
          </a:p>
          <a:p>
            <a:pPr algn="ctr"/>
            <a:r>
              <a:rPr lang="en-US" sz="900" dirty="0">
                <a:solidFill>
                  <a:srgbClr val="000000"/>
                </a:solidFill>
              </a:rPr>
              <a:t>IMPACT activities</a:t>
            </a:r>
          </a:p>
          <a:p>
            <a:pPr algn="ctr"/>
            <a:endParaRPr lang="en-US" sz="900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80211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7015" y="527475"/>
            <a:ext cx="8944470" cy="453254"/>
          </a:xfrm>
        </p:spPr>
        <p:txBody>
          <a:bodyPr/>
          <a:lstStyle/>
          <a:p>
            <a:r>
              <a:rPr lang="en-GB" sz="2400" dirty="0"/>
              <a:t>4. A4A: Theory of Change – targeted outcomes and outputs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0473" y="1081587"/>
            <a:ext cx="9318572" cy="5776411"/>
          </a:xfrm>
          <a:solidFill>
            <a:schemeClr val="bg2"/>
          </a:solidFill>
          <a:ln>
            <a:solidFill>
              <a:schemeClr val="bg2"/>
            </a:solidFill>
          </a:ln>
        </p:spPr>
        <p:txBody>
          <a:bodyPr vert="horz" lIns="91440" tIns="45720" rIns="91440" bIns="45720" rtlCol="0" anchor="ctr">
            <a:normAutofit/>
          </a:bodyPr>
          <a:lstStyle/>
          <a:p>
            <a:endParaRPr lang="en-US" sz="1300" dirty="0">
              <a:solidFill>
                <a:schemeClr val="tx2">
                  <a:lumMod val="75000"/>
                </a:schemeClr>
              </a:solidFill>
            </a:endParaRPr>
          </a:p>
          <a:p>
            <a:endParaRPr lang="en-US" sz="1300" dirty="0">
              <a:solidFill>
                <a:schemeClr val="tx2">
                  <a:lumMod val="75000"/>
                </a:schemeClr>
              </a:solidFill>
            </a:endParaRPr>
          </a:p>
          <a:p>
            <a:endParaRPr lang="en-US" sz="1300" dirty="0">
              <a:solidFill>
                <a:schemeClr val="tx2">
                  <a:lumMod val="75000"/>
                </a:schemeClr>
              </a:solidFill>
            </a:endParaRPr>
          </a:p>
          <a:p>
            <a:endParaRPr lang="en-US" sz="1300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B7DC1-6DFD-4804-B81B-5AD5FA162587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11" name="Content Placeholder 2"/>
          <p:cNvSpPr txBox="1">
            <a:spLocks/>
          </p:cNvSpPr>
          <p:nvPr/>
        </p:nvSpPr>
        <p:spPr>
          <a:xfrm>
            <a:off x="272480" y="1142133"/>
            <a:ext cx="3096344" cy="597353"/>
          </a:xfrm>
          <a:prstGeom prst="roundRect">
            <a:avLst/>
          </a:prstGeom>
          <a:solidFill>
            <a:srgbClr val="86CAF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dirty="0">
                <a:solidFill>
                  <a:schemeClr val="tx2">
                    <a:lumMod val="75000"/>
                  </a:schemeClr>
                </a:solidFill>
              </a:rPr>
              <a:t>Outcomes </a:t>
            </a:r>
          </a:p>
        </p:txBody>
      </p:sp>
      <p:sp>
        <p:nvSpPr>
          <p:cNvPr id="12" name="Content Placeholder 2"/>
          <p:cNvSpPr txBox="1">
            <a:spLocks/>
          </p:cNvSpPr>
          <p:nvPr/>
        </p:nvSpPr>
        <p:spPr>
          <a:xfrm>
            <a:off x="293022" y="1919773"/>
            <a:ext cx="3075801" cy="803110"/>
          </a:xfrm>
          <a:prstGeom prst="roundRect">
            <a:avLst/>
          </a:prstGeom>
          <a:noFill/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 fontScale="92500"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400" dirty="0">
                <a:solidFill>
                  <a:schemeClr val="tx2">
                    <a:lumMod val="75000"/>
                  </a:schemeClr>
                </a:solidFill>
              </a:rPr>
              <a:t>1. Increase MSMEs and smallholder farmers with resilient and sustainable business/production models</a:t>
            </a:r>
          </a:p>
        </p:txBody>
      </p:sp>
      <p:sp>
        <p:nvSpPr>
          <p:cNvPr id="13" name="Content Placeholder 2"/>
          <p:cNvSpPr txBox="1">
            <a:spLocks/>
          </p:cNvSpPr>
          <p:nvPr/>
        </p:nvSpPr>
        <p:spPr>
          <a:xfrm>
            <a:off x="272480" y="3827890"/>
            <a:ext cx="3086073" cy="803110"/>
          </a:xfrm>
          <a:prstGeom prst="roundRect">
            <a:avLst/>
          </a:prstGeom>
          <a:solidFill>
            <a:srgbClr val="FFFFFF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300" dirty="0">
                <a:solidFill>
                  <a:schemeClr val="tx2">
                    <a:lumMod val="75000"/>
                  </a:schemeClr>
                </a:solidFill>
              </a:rPr>
              <a:t>3. Strengthen Public-Private alliances</a:t>
            </a:r>
          </a:p>
        </p:txBody>
      </p:sp>
      <p:sp>
        <p:nvSpPr>
          <p:cNvPr id="14" name="Content Placeholder 2"/>
          <p:cNvSpPr txBox="1">
            <a:spLocks/>
          </p:cNvSpPr>
          <p:nvPr/>
        </p:nvSpPr>
        <p:spPr>
          <a:xfrm>
            <a:off x="293023" y="4801952"/>
            <a:ext cx="3086073" cy="803110"/>
          </a:xfrm>
          <a:prstGeom prst="roundRect">
            <a:avLst/>
          </a:prstGeom>
          <a:solidFill>
            <a:srgbClr val="FFFFFF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300" dirty="0">
                <a:solidFill>
                  <a:schemeClr val="tx2">
                    <a:lumMod val="75000"/>
                  </a:schemeClr>
                </a:solidFill>
              </a:rPr>
              <a:t>4. Increase responsible commercialization linkages in the entire value chain  </a:t>
            </a:r>
          </a:p>
        </p:txBody>
      </p:sp>
      <p:sp>
        <p:nvSpPr>
          <p:cNvPr id="15" name="Content Placeholder 2"/>
          <p:cNvSpPr txBox="1">
            <a:spLocks/>
          </p:cNvSpPr>
          <p:nvPr/>
        </p:nvSpPr>
        <p:spPr>
          <a:xfrm>
            <a:off x="272480" y="5794685"/>
            <a:ext cx="3106616" cy="873690"/>
          </a:xfrm>
          <a:prstGeom prst="roundRect">
            <a:avLst/>
          </a:prstGeom>
          <a:solidFill>
            <a:srgbClr val="FFFFFF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300" dirty="0">
                <a:solidFill>
                  <a:schemeClr val="tx2">
                    <a:lumMod val="75000"/>
                  </a:schemeClr>
                </a:solidFill>
              </a:rPr>
              <a:t>5. Increase access to finance and investments for MSMEs, cooperatives and smallholder farmers</a:t>
            </a:r>
          </a:p>
        </p:txBody>
      </p:sp>
      <p:sp>
        <p:nvSpPr>
          <p:cNvPr id="26" name="Content Placeholder 2"/>
          <p:cNvSpPr txBox="1">
            <a:spLocks/>
          </p:cNvSpPr>
          <p:nvPr/>
        </p:nvSpPr>
        <p:spPr>
          <a:xfrm>
            <a:off x="293023" y="2875475"/>
            <a:ext cx="3069609" cy="803110"/>
          </a:xfrm>
          <a:prstGeom prst="roundRect">
            <a:avLst/>
          </a:prstGeom>
          <a:noFill/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300" dirty="0">
                <a:solidFill>
                  <a:schemeClr val="tx2">
                    <a:lumMod val="75000"/>
                  </a:schemeClr>
                </a:solidFill>
              </a:rPr>
              <a:t>2. Strengthen capabilities of MSMEs and smallholder farmers to collaborate and associate </a:t>
            </a:r>
          </a:p>
        </p:txBody>
      </p:sp>
      <p:sp>
        <p:nvSpPr>
          <p:cNvPr id="22" name="Content Placeholder 2">
            <a:extLst>
              <a:ext uri="{FF2B5EF4-FFF2-40B4-BE49-F238E27FC236}">
                <a16:creationId xmlns:a16="http://schemas.microsoft.com/office/drawing/2014/main" id="{309CB53D-6F38-4B3D-90A3-081696FAE084}"/>
              </a:ext>
            </a:extLst>
          </p:cNvPr>
          <p:cNvSpPr txBox="1">
            <a:spLocks/>
          </p:cNvSpPr>
          <p:nvPr/>
        </p:nvSpPr>
        <p:spPr>
          <a:xfrm>
            <a:off x="3656856" y="1142133"/>
            <a:ext cx="5664629" cy="597353"/>
          </a:xfrm>
          <a:prstGeom prst="roundRect">
            <a:avLst/>
          </a:prstGeom>
          <a:solidFill>
            <a:srgbClr val="86CAF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tabLst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530225" indent="-173038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Calibri" pitchFamily="34" charset="0"/>
              <a:buChar char="–"/>
              <a:defRPr sz="16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1400" kern="1200">
                <a:solidFill>
                  <a:schemeClr val="accent2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dirty="0">
                <a:solidFill>
                  <a:schemeClr val="tx2">
                    <a:lumMod val="75000"/>
                  </a:schemeClr>
                </a:solidFill>
              </a:rPr>
              <a:t>Outputs </a:t>
            </a:r>
          </a:p>
        </p:txBody>
      </p:sp>
      <p:sp>
        <p:nvSpPr>
          <p:cNvPr id="23" name="Content Placeholder 2">
            <a:extLst>
              <a:ext uri="{FF2B5EF4-FFF2-40B4-BE49-F238E27FC236}">
                <a16:creationId xmlns:a16="http://schemas.microsoft.com/office/drawing/2014/main" id="{B1DC67EE-BDDE-42AA-B1B7-4DDF6B9CA60F}"/>
              </a:ext>
            </a:extLst>
          </p:cNvPr>
          <p:cNvSpPr txBox="1">
            <a:spLocks/>
          </p:cNvSpPr>
          <p:nvPr/>
        </p:nvSpPr>
        <p:spPr>
          <a:xfrm>
            <a:off x="3656855" y="1919822"/>
            <a:ext cx="5664629" cy="803110"/>
          </a:xfrm>
          <a:prstGeom prst="roundRect">
            <a:avLst/>
          </a:prstGeom>
          <a:solidFill>
            <a:schemeClr val="bg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indent="0" algn="ctr">
              <a:spcBef>
                <a:spcPct val="20000"/>
              </a:spcBef>
              <a:buFont typeface="Arial" pitchFamily="34" charset="0"/>
              <a:buNone/>
              <a:tabLst/>
              <a:defRPr sz="1400">
                <a:solidFill>
                  <a:schemeClr val="tx2">
                    <a:lumMod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530225" indent="-173038">
              <a:spcBef>
                <a:spcPct val="20000"/>
              </a:spcBef>
              <a:buFont typeface="Arial" pitchFamily="34" charset="0"/>
              <a:buChar char="•"/>
              <a:defRPr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>
              <a:spcBef>
                <a:spcPct val="20000"/>
              </a:spcBef>
              <a:buFont typeface="Calibri" pitchFamily="34" charset="0"/>
              <a:buChar char="–"/>
              <a:defRPr sz="1600"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>
              <a:spcBef>
                <a:spcPct val="20000"/>
              </a:spcBef>
              <a:buFont typeface="Wingdings" pitchFamily="2" charset="2"/>
              <a:buChar char="§"/>
              <a:defRPr sz="1400"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>
              <a:spcBef>
                <a:spcPct val="20000"/>
              </a:spcBef>
              <a:buFont typeface="Arial" pitchFamily="34" charset="0"/>
              <a:buNone/>
              <a:defRPr sz="2000"/>
            </a:lvl5pPr>
            <a:lvl6pPr marL="2514600" indent="-228600">
              <a:spcBef>
                <a:spcPct val="20000"/>
              </a:spcBef>
              <a:buFont typeface="Arial" pitchFamily="34" charset="0"/>
              <a:buChar char="•"/>
              <a:defRPr sz="2000"/>
            </a:lvl6pPr>
            <a:lvl7pPr marL="2971800" indent="-228600">
              <a:spcBef>
                <a:spcPct val="20000"/>
              </a:spcBef>
              <a:buFont typeface="Arial" pitchFamily="34" charset="0"/>
              <a:buChar char="•"/>
              <a:defRPr sz="2000"/>
            </a:lvl7pPr>
            <a:lvl8pPr marL="3429000" indent="-228600">
              <a:spcBef>
                <a:spcPct val="20000"/>
              </a:spcBef>
              <a:buFont typeface="Arial" pitchFamily="34" charset="0"/>
              <a:buChar char="•"/>
              <a:defRPr sz="2000"/>
            </a:lvl8pPr>
            <a:lvl9pPr marL="3886200" indent="-228600">
              <a:spcBef>
                <a:spcPct val="20000"/>
              </a:spcBef>
              <a:buFont typeface="Arial" pitchFamily="34" charset="0"/>
              <a:buChar char="•"/>
              <a:defRPr sz="2000"/>
            </a:lvl9pPr>
          </a:lstStyle>
          <a:p>
            <a:pPr algn="l"/>
            <a:r>
              <a:rPr lang="en-US" sz="1300" dirty="0"/>
              <a:t>1.1. New products with market linkages are developed</a:t>
            </a:r>
          </a:p>
          <a:p>
            <a:pPr algn="l"/>
            <a:r>
              <a:rPr lang="en-US" sz="1300" dirty="0"/>
              <a:t>1.2. Crop and product sustainable diversification is increased</a:t>
            </a:r>
          </a:p>
          <a:p>
            <a:pPr algn="l"/>
            <a:r>
              <a:rPr lang="en-US" sz="1300" dirty="0"/>
              <a:t>1.3. GHG emissions, energy and water use are reduced</a:t>
            </a:r>
          </a:p>
        </p:txBody>
      </p:sp>
      <p:sp>
        <p:nvSpPr>
          <p:cNvPr id="24" name="Content Placeholder 2">
            <a:extLst>
              <a:ext uri="{FF2B5EF4-FFF2-40B4-BE49-F238E27FC236}">
                <a16:creationId xmlns:a16="http://schemas.microsoft.com/office/drawing/2014/main" id="{160669D3-0E49-48CE-BAFB-9634DA862653}"/>
              </a:ext>
            </a:extLst>
          </p:cNvPr>
          <p:cNvSpPr txBox="1">
            <a:spLocks/>
          </p:cNvSpPr>
          <p:nvPr/>
        </p:nvSpPr>
        <p:spPr>
          <a:xfrm>
            <a:off x="3656855" y="2881219"/>
            <a:ext cx="5664629" cy="803110"/>
          </a:xfrm>
          <a:prstGeom prst="roundRect">
            <a:avLst/>
          </a:prstGeom>
          <a:solidFill>
            <a:schemeClr val="bg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 lnSpcReduction="10000"/>
          </a:bodyPr>
          <a:lstStyle>
            <a:defPPr>
              <a:defRPr lang="en-US"/>
            </a:defPPr>
            <a:lvl1pPr indent="0" algn="ctr">
              <a:spcBef>
                <a:spcPct val="20000"/>
              </a:spcBef>
              <a:buFont typeface="Arial" pitchFamily="34" charset="0"/>
              <a:buNone/>
              <a:tabLst/>
              <a:defRPr sz="1300">
                <a:solidFill>
                  <a:schemeClr val="tx2">
                    <a:lumMod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530225" indent="-173038">
              <a:spcBef>
                <a:spcPct val="20000"/>
              </a:spcBef>
              <a:buFont typeface="Arial" pitchFamily="34" charset="0"/>
              <a:buChar char="•"/>
              <a:defRPr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>
              <a:spcBef>
                <a:spcPct val="20000"/>
              </a:spcBef>
              <a:buFont typeface="Calibri" pitchFamily="34" charset="0"/>
              <a:buChar char="–"/>
              <a:defRPr sz="1600"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>
              <a:spcBef>
                <a:spcPct val="20000"/>
              </a:spcBef>
              <a:buFont typeface="Wingdings" pitchFamily="2" charset="2"/>
              <a:buChar char="§"/>
              <a:defRPr sz="1400"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>
              <a:spcBef>
                <a:spcPct val="20000"/>
              </a:spcBef>
              <a:buFont typeface="Arial" pitchFamily="34" charset="0"/>
              <a:buNone/>
              <a:defRPr sz="2000"/>
            </a:lvl5pPr>
            <a:lvl6pPr marL="2514600" indent="-228600">
              <a:spcBef>
                <a:spcPct val="20000"/>
              </a:spcBef>
              <a:buFont typeface="Arial" pitchFamily="34" charset="0"/>
              <a:buChar char="•"/>
              <a:defRPr sz="2000"/>
            </a:lvl6pPr>
            <a:lvl7pPr marL="2971800" indent="-228600">
              <a:spcBef>
                <a:spcPct val="20000"/>
              </a:spcBef>
              <a:buFont typeface="Arial" pitchFamily="34" charset="0"/>
              <a:buChar char="•"/>
              <a:defRPr sz="2000"/>
            </a:lvl7pPr>
            <a:lvl8pPr marL="3429000" indent="-228600">
              <a:spcBef>
                <a:spcPct val="20000"/>
              </a:spcBef>
              <a:buFont typeface="Arial" pitchFamily="34" charset="0"/>
              <a:buChar char="•"/>
              <a:defRPr sz="2000"/>
            </a:lvl8pPr>
            <a:lvl9pPr marL="3886200" indent="-228600">
              <a:spcBef>
                <a:spcPct val="20000"/>
              </a:spcBef>
              <a:buFont typeface="Arial" pitchFamily="34" charset="0"/>
              <a:buChar char="•"/>
              <a:defRPr sz="2000"/>
            </a:lvl9pPr>
          </a:lstStyle>
          <a:p>
            <a:pPr algn="l"/>
            <a:r>
              <a:rPr lang="en-US" dirty="0"/>
              <a:t>2.1. MSMEs/cooperatives are strengthened through business development services</a:t>
            </a:r>
          </a:p>
          <a:p>
            <a:pPr algn="l"/>
            <a:r>
              <a:rPr lang="en-US" dirty="0"/>
              <a:t>2.2. MSMEs/cooperatives bargaining power is increased</a:t>
            </a:r>
          </a:p>
        </p:txBody>
      </p:sp>
      <p:sp>
        <p:nvSpPr>
          <p:cNvPr id="27" name="Content Placeholder 2">
            <a:extLst>
              <a:ext uri="{FF2B5EF4-FFF2-40B4-BE49-F238E27FC236}">
                <a16:creationId xmlns:a16="http://schemas.microsoft.com/office/drawing/2014/main" id="{2A8DB0D8-00F5-4D24-9582-BC8F6B086942}"/>
              </a:ext>
            </a:extLst>
          </p:cNvPr>
          <p:cNvSpPr txBox="1">
            <a:spLocks/>
          </p:cNvSpPr>
          <p:nvPr/>
        </p:nvSpPr>
        <p:spPr>
          <a:xfrm>
            <a:off x="3655282" y="4770967"/>
            <a:ext cx="5664629" cy="803110"/>
          </a:xfrm>
          <a:prstGeom prst="roundRect">
            <a:avLst/>
          </a:prstGeom>
          <a:solidFill>
            <a:schemeClr val="bg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 lnSpcReduction="10000"/>
          </a:bodyPr>
          <a:lstStyle>
            <a:defPPr>
              <a:defRPr lang="en-US"/>
            </a:defPPr>
            <a:lvl1pPr indent="0">
              <a:spcBef>
                <a:spcPct val="20000"/>
              </a:spcBef>
              <a:buFont typeface="Arial" pitchFamily="34" charset="0"/>
              <a:buNone/>
              <a:tabLst/>
              <a:defRPr sz="1300">
                <a:solidFill>
                  <a:schemeClr val="tx2">
                    <a:lumMod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530225" indent="-173038">
              <a:spcBef>
                <a:spcPct val="20000"/>
              </a:spcBef>
              <a:buFont typeface="Arial" pitchFamily="34" charset="0"/>
              <a:buChar char="•"/>
              <a:defRPr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>
              <a:spcBef>
                <a:spcPct val="20000"/>
              </a:spcBef>
              <a:buFont typeface="Calibri" pitchFamily="34" charset="0"/>
              <a:buChar char="–"/>
              <a:defRPr sz="1600"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>
              <a:spcBef>
                <a:spcPct val="20000"/>
              </a:spcBef>
              <a:buFont typeface="Wingdings" pitchFamily="2" charset="2"/>
              <a:buChar char="§"/>
              <a:defRPr sz="1400"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>
              <a:spcBef>
                <a:spcPct val="20000"/>
              </a:spcBef>
              <a:buFont typeface="Arial" pitchFamily="34" charset="0"/>
              <a:buNone/>
              <a:defRPr sz="2000"/>
            </a:lvl5pPr>
            <a:lvl6pPr marL="2514600" indent="-228600">
              <a:spcBef>
                <a:spcPct val="20000"/>
              </a:spcBef>
              <a:buFont typeface="Arial" pitchFamily="34" charset="0"/>
              <a:buChar char="•"/>
              <a:defRPr sz="2000"/>
            </a:lvl6pPr>
            <a:lvl7pPr marL="2971800" indent="-228600">
              <a:spcBef>
                <a:spcPct val="20000"/>
              </a:spcBef>
              <a:buFont typeface="Arial" pitchFamily="34" charset="0"/>
              <a:buChar char="•"/>
              <a:defRPr sz="2000"/>
            </a:lvl7pPr>
            <a:lvl8pPr marL="3429000" indent="-228600">
              <a:spcBef>
                <a:spcPct val="20000"/>
              </a:spcBef>
              <a:buFont typeface="Arial" pitchFamily="34" charset="0"/>
              <a:buChar char="•"/>
              <a:defRPr sz="2000"/>
            </a:lvl8pPr>
            <a:lvl9pPr marL="3886200" indent="-228600">
              <a:spcBef>
                <a:spcPct val="20000"/>
              </a:spcBef>
              <a:buFont typeface="Arial" pitchFamily="34" charset="0"/>
              <a:buChar char="•"/>
              <a:defRPr sz="2000"/>
            </a:lvl9pPr>
          </a:lstStyle>
          <a:p>
            <a:r>
              <a:rPr lang="en-US" dirty="0"/>
              <a:t>4.1. Contacts between MSMEs/cooperatives with buyers are established</a:t>
            </a:r>
          </a:p>
          <a:p>
            <a:r>
              <a:rPr lang="en-US" dirty="0"/>
              <a:t>4.2. Inclusive and responsible alliances between MSMEs/cooperatives and buyers are established</a:t>
            </a:r>
          </a:p>
        </p:txBody>
      </p:sp>
      <p:sp>
        <p:nvSpPr>
          <p:cNvPr id="28" name="Content Placeholder 2">
            <a:extLst>
              <a:ext uri="{FF2B5EF4-FFF2-40B4-BE49-F238E27FC236}">
                <a16:creationId xmlns:a16="http://schemas.microsoft.com/office/drawing/2014/main" id="{20295561-6F1A-4D27-93E4-D5C6FE968215}"/>
              </a:ext>
            </a:extLst>
          </p:cNvPr>
          <p:cNvSpPr txBox="1">
            <a:spLocks/>
          </p:cNvSpPr>
          <p:nvPr/>
        </p:nvSpPr>
        <p:spPr>
          <a:xfrm>
            <a:off x="3656852" y="3826093"/>
            <a:ext cx="5664629" cy="803110"/>
          </a:xfrm>
          <a:prstGeom prst="roundRect">
            <a:avLst/>
          </a:prstGeom>
          <a:solidFill>
            <a:schemeClr val="bg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rmAutofit fontScale="92500"/>
          </a:bodyPr>
          <a:lstStyle>
            <a:defPPr>
              <a:defRPr lang="en-US"/>
            </a:defPPr>
            <a:lvl1pPr indent="0">
              <a:spcBef>
                <a:spcPct val="20000"/>
              </a:spcBef>
              <a:buFont typeface="Arial" pitchFamily="34" charset="0"/>
              <a:buNone/>
              <a:tabLst/>
              <a:defRPr sz="1300">
                <a:solidFill>
                  <a:schemeClr val="tx2">
                    <a:lumMod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530225" indent="-173038">
              <a:spcBef>
                <a:spcPct val="20000"/>
              </a:spcBef>
              <a:buFont typeface="Arial" pitchFamily="34" charset="0"/>
              <a:buChar char="•"/>
              <a:defRPr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>
              <a:spcBef>
                <a:spcPct val="20000"/>
              </a:spcBef>
              <a:buFont typeface="Calibri" pitchFamily="34" charset="0"/>
              <a:buChar char="–"/>
              <a:defRPr sz="1600"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>
              <a:spcBef>
                <a:spcPct val="20000"/>
              </a:spcBef>
              <a:buFont typeface="Wingdings" pitchFamily="2" charset="2"/>
              <a:buChar char="§"/>
              <a:defRPr sz="1400"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>
              <a:spcBef>
                <a:spcPct val="20000"/>
              </a:spcBef>
              <a:buFont typeface="Arial" pitchFamily="34" charset="0"/>
              <a:buNone/>
              <a:defRPr sz="2000"/>
            </a:lvl5pPr>
            <a:lvl6pPr marL="2514600" indent="-228600">
              <a:spcBef>
                <a:spcPct val="20000"/>
              </a:spcBef>
              <a:buFont typeface="Arial" pitchFamily="34" charset="0"/>
              <a:buChar char="•"/>
              <a:defRPr sz="2000"/>
            </a:lvl6pPr>
            <a:lvl7pPr marL="2971800" indent="-228600">
              <a:spcBef>
                <a:spcPct val="20000"/>
              </a:spcBef>
              <a:buFont typeface="Arial" pitchFamily="34" charset="0"/>
              <a:buChar char="•"/>
              <a:defRPr sz="2000"/>
            </a:lvl7pPr>
            <a:lvl8pPr marL="3429000" indent="-228600">
              <a:spcBef>
                <a:spcPct val="20000"/>
              </a:spcBef>
              <a:buFont typeface="Arial" pitchFamily="34" charset="0"/>
              <a:buChar char="•"/>
              <a:defRPr sz="2000"/>
            </a:lvl8pPr>
            <a:lvl9pPr marL="3886200" indent="-228600">
              <a:spcBef>
                <a:spcPct val="20000"/>
              </a:spcBef>
              <a:buFont typeface="Arial" pitchFamily="34" charset="0"/>
              <a:buChar char="•"/>
              <a:defRPr sz="2000"/>
            </a:lvl9pPr>
          </a:lstStyle>
          <a:p>
            <a:r>
              <a:rPr lang="en-US" dirty="0"/>
              <a:t>3.1. Policies, laws and regulations are upgraded</a:t>
            </a:r>
          </a:p>
          <a:p>
            <a:r>
              <a:rPr lang="en-US" dirty="0"/>
              <a:t>3.2. Support institutions are reinforced to provide BDS to MSMEs / cooperatives</a:t>
            </a:r>
          </a:p>
          <a:p>
            <a:r>
              <a:rPr lang="en-US" smtClean="0"/>
              <a:t>3.3. </a:t>
            </a:r>
            <a:r>
              <a:rPr lang="en-US" dirty="0"/>
              <a:t>MSMEs and smallholder farmers alliances are established</a:t>
            </a:r>
          </a:p>
        </p:txBody>
      </p:sp>
      <p:sp>
        <p:nvSpPr>
          <p:cNvPr id="29" name="Content Placeholder 2">
            <a:extLst>
              <a:ext uri="{FF2B5EF4-FFF2-40B4-BE49-F238E27FC236}">
                <a16:creationId xmlns:a16="http://schemas.microsoft.com/office/drawing/2014/main" id="{E435E829-1725-47AF-8EF6-8F0C3BD87C2A}"/>
              </a:ext>
            </a:extLst>
          </p:cNvPr>
          <p:cNvSpPr txBox="1">
            <a:spLocks/>
          </p:cNvSpPr>
          <p:nvPr/>
        </p:nvSpPr>
        <p:spPr>
          <a:xfrm>
            <a:off x="3655282" y="5814481"/>
            <a:ext cx="5664629" cy="873439"/>
          </a:xfrm>
          <a:prstGeom prst="roundRect">
            <a:avLst/>
          </a:prstGeom>
          <a:solidFill>
            <a:schemeClr val="bg2"/>
          </a:solidFill>
          <a:ln>
            <a:solidFill>
              <a:srgbClr val="0000FF"/>
            </a:solidFill>
          </a:ln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indent="0">
              <a:spcBef>
                <a:spcPct val="20000"/>
              </a:spcBef>
              <a:buFont typeface="Arial" pitchFamily="34" charset="0"/>
              <a:buNone/>
              <a:tabLst/>
              <a:defRPr sz="1300">
                <a:solidFill>
                  <a:schemeClr val="tx2">
                    <a:lumMod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530225" indent="-173038">
              <a:spcBef>
                <a:spcPct val="20000"/>
              </a:spcBef>
              <a:buFont typeface="Arial" pitchFamily="34" charset="0"/>
              <a:buChar char="•"/>
              <a:defRPr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>
              <a:spcBef>
                <a:spcPct val="20000"/>
              </a:spcBef>
              <a:buFont typeface="Calibri" pitchFamily="34" charset="0"/>
              <a:buChar char="–"/>
              <a:defRPr sz="1600"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>
              <a:spcBef>
                <a:spcPct val="20000"/>
              </a:spcBef>
              <a:buFont typeface="Wingdings" pitchFamily="2" charset="2"/>
              <a:buChar char="§"/>
              <a:defRPr sz="1400">
                <a:solidFill>
                  <a:schemeClr val="accent2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>
              <a:spcBef>
                <a:spcPct val="20000"/>
              </a:spcBef>
              <a:buFont typeface="Arial" pitchFamily="34" charset="0"/>
              <a:buNone/>
              <a:defRPr sz="2000"/>
            </a:lvl5pPr>
            <a:lvl6pPr marL="2514600" indent="-228600">
              <a:spcBef>
                <a:spcPct val="20000"/>
              </a:spcBef>
              <a:buFont typeface="Arial" pitchFamily="34" charset="0"/>
              <a:buChar char="•"/>
              <a:defRPr sz="2000"/>
            </a:lvl6pPr>
            <a:lvl7pPr marL="2971800" indent="-228600">
              <a:spcBef>
                <a:spcPct val="20000"/>
              </a:spcBef>
              <a:buFont typeface="Arial" pitchFamily="34" charset="0"/>
              <a:buChar char="•"/>
              <a:defRPr sz="2000"/>
            </a:lvl7pPr>
            <a:lvl8pPr marL="3429000" indent="-228600">
              <a:spcBef>
                <a:spcPct val="20000"/>
              </a:spcBef>
              <a:buFont typeface="Arial" pitchFamily="34" charset="0"/>
              <a:buChar char="•"/>
              <a:defRPr sz="2000"/>
            </a:lvl8pPr>
            <a:lvl9pPr marL="3886200" indent="-228600">
              <a:spcBef>
                <a:spcPct val="20000"/>
              </a:spcBef>
              <a:buFont typeface="Arial" pitchFamily="34" charset="0"/>
              <a:buChar char="•"/>
              <a:defRPr sz="2000"/>
            </a:lvl9pPr>
          </a:lstStyle>
          <a:p>
            <a:r>
              <a:rPr lang="en-US" dirty="0"/>
              <a:t>5.1. MSMEs/cooperatives literacy is strengthened</a:t>
            </a:r>
          </a:p>
          <a:p>
            <a:r>
              <a:rPr lang="en-US" dirty="0"/>
              <a:t>5.2. Financial Institutions/Investors developed/upgraded specific products for MSMEs, cooperatives and smallholder farmers</a:t>
            </a:r>
          </a:p>
          <a:p>
            <a:r>
              <a:rPr lang="en-US" dirty="0"/>
              <a:t>5.3. Responsible bankable projects are developed</a:t>
            </a:r>
          </a:p>
        </p:txBody>
      </p:sp>
    </p:spTree>
    <p:extLst>
      <p:ext uri="{BB962C8B-B14F-4D97-AF65-F5344CB8AC3E}">
        <p14:creationId xmlns:p14="http://schemas.microsoft.com/office/powerpoint/2010/main" val="14384709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owerPoint_Partner_EN">
  <a:themeElements>
    <a:clrScheme name="ITC color">
      <a:dk1>
        <a:srgbClr val="595959"/>
      </a:dk1>
      <a:lt1>
        <a:srgbClr val="595959"/>
      </a:lt1>
      <a:dk2>
        <a:srgbClr val="36A7E9"/>
      </a:dk2>
      <a:lt2>
        <a:srgbClr val="FFFFFF"/>
      </a:lt2>
      <a:accent1>
        <a:srgbClr val="36A7E9"/>
      </a:accent1>
      <a:accent2>
        <a:srgbClr val="636363"/>
      </a:accent2>
      <a:accent3>
        <a:srgbClr val="C1413B"/>
      </a:accent3>
      <a:accent4>
        <a:srgbClr val="789C3C"/>
      </a:accent4>
      <a:accent5>
        <a:srgbClr val="424884"/>
      </a:accent5>
      <a:accent6>
        <a:srgbClr val="8F0063"/>
      </a:accent6>
      <a:hlink>
        <a:srgbClr val="36A7E9"/>
      </a:hlink>
      <a:folHlink>
        <a:srgbClr val="36A7E9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9A168577FF615479873817D32E9D8BD" ma:contentTypeVersion="13" ma:contentTypeDescription="Create a new document." ma:contentTypeScope="" ma:versionID="e137622fee4d78b08f4f1e1ec8cb3073">
  <xsd:schema xmlns:xsd="http://www.w3.org/2001/XMLSchema" xmlns:xs="http://www.w3.org/2001/XMLSchema" xmlns:p="http://schemas.microsoft.com/office/2006/metadata/properties" xmlns:ns2="50d821b5-556c-4a91-acdd-83a49bf5fba2" xmlns:ns3="a2390446-01ea-4f2e-9608-630f8dc01c95" targetNamespace="http://schemas.microsoft.com/office/2006/metadata/properties" ma:root="true" ma:fieldsID="091518c906484bb55ff101aeecfed6a3" ns2:_="" ns3:_="">
    <xsd:import namespace="50d821b5-556c-4a91-acdd-83a49bf5fba2"/>
    <xsd:import namespace="a2390446-01ea-4f2e-9608-630f8dc01c9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LengthInSecond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0d821b5-556c-4a91-acdd-83a49bf5fba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3" nillable="true" ma:displayName="Length (seconds)" ma:internalName="MediaLengthInSeconds" ma:readOnly="true">
      <xsd:simpleType>
        <xsd:restriction base="dms:Unknown"/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2390446-01ea-4f2e-9608-630f8dc01c95" elementFormDefault="qualified">
    <xsd:import namespace="http://schemas.microsoft.com/office/2006/documentManagement/types"/>
    <xsd:import namespace="http://schemas.microsoft.com/office/infopath/2007/PartnerControls"/>
    <xsd:element name="SharedWithUsers" ma:index="19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0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5BB837B6-9088-4054-BBE9-C3EAA189E1A9}"/>
</file>

<file path=customXml/itemProps2.xml><?xml version="1.0" encoding="utf-8"?>
<ds:datastoreItem xmlns:ds="http://schemas.openxmlformats.org/officeDocument/2006/customXml" ds:itemID="{060D2EBD-754B-4FAF-896B-C2F4CCFF6F86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1C03DAF6-8ABA-4612-87E1-9C5F5C2B888B}">
  <ds:schemaRefs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schemas.microsoft.com/sharepoint/v3"/>
    <ds:schemaRef ds:uri="B13F2208-5CD0-4581-8462-B6806CD9E503"/>
    <ds:schemaRef ds:uri="http://schemas.microsoft.com/office/2006/documentManagement/types"/>
    <ds:schemaRef ds:uri="http://schemas.openxmlformats.org/package/2006/metadata/core-properties"/>
    <ds:schemaRef ds:uri="http://schemas.microsoft.com/sharepoint/v3/fields"/>
    <ds:schemaRef ds:uri="http://www.w3.org/XML/1998/namespace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PowerPoint_EN (1)</Template>
  <TotalTime>30197</TotalTime>
  <Words>515</Words>
  <Application>Microsoft Office PowerPoint</Application>
  <PresentationFormat>A4 Paper (210x297 mm)</PresentationFormat>
  <Paragraphs>84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Wingdings</vt:lpstr>
      <vt:lpstr>PowerPoint_Partner_EN</vt:lpstr>
      <vt:lpstr>Custom Design</vt:lpstr>
      <vt:lpstr>  Impact Framework  for the Alliance for Action initiatives (Nov 2020)</vt:lpstr>
      <vt:lpstr> A4A: Theory of Change – impact goal and targeted outcomes</vt:lpstr>
      <vt:lpstr>4. A4A: Results Chain</vt:lpstr>
      <vt:lpstr>4. A4A: Theory of Change – targeted outcomes and outputs</vt:lpstr>
    </vt:vector>
  </TitlesOfParts>
  <Company>International Trade Centre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Trading Forward:  Services liberalization under the AfCFTA."</dc:title>
  <dc:creator>wmbage@intracen.org;urrutigoity@intracen.org;skidmore@intracen.org;Rodrigo Iglesias;DEVCO;ntaal@intracen.org;SEC Agribusiness</dc:creator>
  <cp:keywords/>
  <dc:description/>
  <cp:lastModifiedBy>Hernan Manson</cp:lastModifiedBy>
  <cp:revision>491</cp:revision>
  <cp:lastPrinted>2020-03-19T20:40:52Z</cp:lastPrinted>
  <dcterms:created xsi:type="dcterms:W3CDTF">2019-10-02T13:59:57Z</dcterms:created>
  <dcterms:modified xsi:type="dcterms:W3CDTF">2021-02-19T10:55:02Z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0x01010029A168577FF615479873817D32E9D8BD</vt:lpwstr>
  </property>
</Properties>
</file>